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8"/>
  </p:notesMasterIdLst>
  <p:handoutMasterIdLst>
    <p:handoutMasterId r:id="rId69"/>
  </p:handoutMasterIdLst>
  <p:sldIdLst>
    <p:sldId id="265" r:id="rId3"/>
    <p:sldId id="319" r:id="rId4"/>
    <p:sldId id="440" r:id="rId5"/>
    <p:sldId id="373" r:id="rId6"/>
    <p:sldId id="374" r:id="rId7"/>
    <p:sldId id="320" r:id="rId8"/>
    <p:sldId id="371" r:id="rId9"/>
    <p:sldId id="372" r:id="rId10"/>
    <p:sldId id="427" r:id="rId11"/>
    <p:sldId id="385" r:id="rId12"/>
    <p:sldId id="419" r:id="rId13"/>
    <p:sldId id="375" r:id="rId14"/>
    <p:sldId id="376" r:id="rId15"/>
    <p:sldId id="380" r:id="rId16"/>
    <p:sldId id="381" r:id="rId17"/>
    <p:sldId id="377" r:id="rId18"/>
    <p:sldId id="378" r:id="rId19"/>
    <p:sldId id="437" r:id="rId20"/>
    <p:sldId id="438" r:id="rId21"/>
    <p:sldId id="439" r:id="rId22"/>
    <p:sldId id="379" r:id="rId23"/>
    <p:sldId id="413" r:id="rId24"/>
    <p:sldId id="386" r:id="rId25"/>
    <p:sldId id="393" r:id="rId26"/>
    <p:sldId id="394" r:id="rId27"/>
    <p:sldId id="395" r:id="rId28"/>
    <p:sldId id="396" r:id="rId29"/>
    <p:sldId id="397" r:id="rId30"/>
    <p:sldId id="398" r:id="rId31"/>
    <p:sldId id="399" r:id="rId32"/>
    <p:sldId id="400" r:id="rId33"/>
    <p:sldId id="401" r:id="rId34"/>
    <p:sldId id="402" r:id="rId35"/>
    <p:sldId id="405" r:id="rId36"/>
    <p:sldId id="406" r:id="rId37"/>
    <p:sldId id="408" r:id="rId38"/>
    <p:sldId id="403" r:id="rId39"/>
    <p:sldId id="407" r:id="rId40"/>
    <p:sldId id="416" r:id="rId41"/>
    <p:sldId id="417" r:id="rId42"/>
    <p:sldId id="410" r:id="rId43"/>
    <p:sldId id="409" r:id="rId44"/>
    <p:sldId id="420" r:id="rId45"/>
    <p:sldId id="421" r:id="rId46"/>
    <p:sldId id="422" r:id="rId47"/>
    <p:sldId id="387" r:id="rId48"/>
    <p:sldId id="426" r:id="rId49"/>
    <p:sldId id="423" r:id="rId50"/>
    <p:sldId id="424" r:id="rId51"/>
    <p:sldId id="425" r:id="rId52"/>
    <p:sldId id="388" r:id="rId53"/>
    <p:sldId id="412" r:id="rId54"/>
    <p:sldId id="431" r:id="rId55"/>
    <p:sldId id="432" r:id="rId56"/>
    <p:sldId id="433" r:id="rId57"/>
    <p:sldId id="434" r:id="rId58"/>
    <p:sldId id="430" r:id="rId59"/>
    <p:sldId id="429" r:id="rId60"/>
    <p:sldId id="389" r:id="rId61"/>
    <p:sldId id="404" r:id="rId62"/>
    <p:sldId id="435" r:id="rId63"/>
    <p:sldId id="436" r:id="rId64"/>
    <p:sldId id="411" r:id="rId65"/>
    <p:sldId id="414" r:id="rId66"/>
    <p:sldId id="415" r:id="rId67"/>
  </p:sldIdLst>
  <p:sldSz cx="12188825" cy="6858000"/>
  <p:notesSz cx="7315200" cy="96012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8" userDrawn="1">
          <p15:clr>
            <a:srgbClr val="A4A3A4"/>
          </p15:clr>
        </p15:guide>
        <p15:guide id="2" orient="horz" pos="1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837" autoAdjust="0"/>
  </p:normalViewPr>
  <p:slideViewPr>
    <p:cSldViewPr showGuides="1">
      <p:cViewPr varScale="1">
        <p:scale>
          <a:sx n="111" d="100"/>
          <a:sy n="111" d="100"/>
        </p:scale>
        <p:origin x="114" y="372"/>
      </p:cViewPr>
      <p:guideLst>
        <p:guide pos="7678"/>
        <p:guide orient="horz" pos="153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7/25/2017</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7/25/2017</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At ASU, September</a:t>
            </a:r>
            <a:r>
              <a:rPr lang="en-US" baseline="0" dirty="0" smtClean="0"/>
              <a:t> 11, 2014</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86183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Customers don’t care about your costs, only about your price and performance</a:t>
            </a:r>
          </a:p>
          <a:p>
            <a:r>
              <a:rPr lang="en-US" dirty="0" smtClean="0"/>
              <a:t>This framework can be adapted to non-profit scenarios, by identifying what the design decision maker values</a:t>
            </a:r>
          </a:p>
          <a:p>
            <a:r>
              <a:rPr lang="en-US" dirty="0" smtClean="0"/>
              <a:t>We can focus on a point in time, or on a time series and use discounting</a:t>
            </a:r>
          </a:p>
          <a:p>
            <a:endParaRPr lang="en-US" dirty="0" smtClean="0"/>
          </a:p>
          <a:p>
            <a:r>
              <a:rPr lang="en-US" dirty="0" smtClean="0"/>
              <a:t>Pedagogy:  How and when should this framework be introduced?  Do the students need some context first?  Or can the concept be</a:t>
            </a:r>
            <a:r>
              <a:rPr lang="en-US" baseline="0" dirty="0" smtClean="0"/>
              <a:t> introduced and then the context developed to justify the framework?</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89791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81566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59256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180373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69270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406991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57588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173282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207056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352524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32939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84764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97577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13349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Focus on the warehoused</a:t>
            </a:r>
            <a:r>
              <a:rPr lang="en-US" baseline="0" dirty="0" smtClean="0"/>
              <a:t> channel to illustrate the principles, which can be applied to the other channels with appropriate changes.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382183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is a good description, but unfortunately, it is a description of a completed “design” and thus</a:t>
            </a:r>
            <a:r>
              <a:rPr lang="en-US" baseline="0" dirty="0" smtClean="0"/>
              <a:t> not very useful for developing the design.  We need to back up to a more generic description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3854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Key points in this picture:</a:t>
            </a:r>
          </a:p>
          <a:p>
            <a:pPr marL="228600" indent="-228600">
              <a:buAutoNum type="arabicPeriod"/>
            </a:pPr>
            <a:r>
              <a:rPr lang="en-US" dirty="0" smtClean="0"/>
              <a:t>What comes in is individual SKU’s, which go into inventory</a:t>
            </a:r>
          </a:p>
          <a:p>
            <a:pPr marL="228600" indent="-228600">
              <a:buAutoNum type="arabicPeriod"/>
            </a:pPr>
            <a:r>
              <a:rPr lang="en-US" dirty="0" smtClean="0"/>
              <a:t>What comes out is custome</a:t>
            </a:r>
            <a:r>
              <a:rPr lang="en-US" baseline="0" dirty="0" smtClean="0"/>
              <a:t>r orders</a:t>
            </a:r>
          </a:p>
          <a:p>
            <a:pPr marL="228600" indent="-228600">
              <a:buAutoNum type="arabicPeriod"/>
            </a:pPr>
            <a:r>
              <a:rPr lang="en-US" baseline="0" dirty="0" smtClean="0"/>
              <a:t>The order assembly functions transforms inventory into customer orders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2294406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272995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85488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inbound function can be decomposed further into a set of functions that are related by the linear flow</a:t>
            </a:r>
            <a:r>
              <a:rPr lang="en-US" baseline="0" dirty="0" smtClean="0"/>
              <a:t> of goods from the receiving dock to the inventory location from which goods are removed to form customer orders.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1546300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29280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051877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135337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Clearly, defining the SKU families is a design decision, and there are many analytic tools that can support this decision.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233564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652951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33</a:t>
            </a:fld>
            <a:endParaRPr lang="en-US"/>
          </a:p>
        </p:txBody>
      </p:sp>
    </p:spTree>
    <p:extLst>
      <p:ext uri="{BB962C8B-B14F-4D97-AF65-F5344CB8AC3E}">
        <p14:creationId xmlns:p14="http://schemas.microsoft.com/office/powerpoint/2010/main" val="1334628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34</a:t>
            </a:fld>
            <a:endParaRPr lang="en-US"/>
          </a:p>
        </p:txBody>
      </p:sp>
    </p:spTree>
    <p:extLst>
      <p:ext uri="{BB962C8B-B14F-4D97-AF65-F5344CB8AC3E}">
        <p14:creationId xmlns:p14="http://schemas.microsoft.com/office/powerpoint/2010/main" val="1329241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Note that I haven’t said anything about HOW these functions are performed!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35</a:t>
            </a:fld>
            <a:endParaRPr lang="en-US"/>
          </a:p>
        </p:txBody>
      </p:sp>
    </p:spTree>
    <p:extLst>
      <p:ext uri="{BB962C8B-B14F-4D97-AF65-F5344CB8AC3E}">
        <p14:creationId xmlns:p14="http://schemas.microsoft.com/office/powerpoint/2010/main" val="325229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36</a:t>
            </a:fld>
            <a:endParaRPr lang="en-US"/>
          </a:p>
        </p:txBody>
      </p:sp>
    </p:spTree>
    <p:extLst>
      <p:ext uri="{BB962C8B-B14F-4D97-AF65-F5344CB8AC3E}">
        <p14:creationId xmlns:p14="http://schemas.microsoft.com/office/powerpoint/2010/main" val="3086426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37</a:t>
            </a:fld>
            <a:endParaRPr lang="en-US"/>
          </a:p>
        </p:txBody>
      </p:sp>
    </p:spTree>
    <p:extLst>
      <p:ext uri="{BB962C8B-B14F-4D97-AF65-F5344CB8AC3E}">
        <p14:creationId xmlns:p14="http://schemas.microsoft.com/office/powerpoint/2010/main" val="205053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38</a:t>
            </a:fld>
            <a:endParaRPr lang="en-US"/>
          </a:p>
        </p:txBody>
      </p:sp>
    </p:spTree>
    <p:extLst>
      <p:ext uri="{BB962C8B-B14F-4D97-AF65-F5344CB8AC3E}">
        <p14:creationId xmlns:p14="http://schemas.microsoft.com/office/powerpoint/2010/main" val="315005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39</a:t>
            </a:fld>
            <a:endParaRPr lang="en-US"/>
          </a:p>
        </p:txBody>
      </p:sp>
    </p:spTree>
    <p:extLst>
      <p:ext uri="{BB962C8B-B14F-4D97-AF65-F5344CB8AC3E}">
        <p14:creationId xmlns:p14="http://schemas.microsoft.com/office/powerpoint/2010/main" val="384545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640054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40</a:t>
            </a:fld>
            <a:endParaRPr lang="en-US"/>
          </a:p>
        </p:txBody>
      </p:sp>
    </p:spTree>
    <p:extLst>
      <p:ext uri="{BB962C8B-B14F-4D97-AF65-F5344CB8AC3E}">
        <p14:creationId xmlns:p14="http://schemas.microsoft.com/office/powerpoint/2010/main" val="3037511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41</a:t>
            </a:fld>
            <a:endParaRPr lang="en-US"/>
          </a:p>
        </p:txBody>
      </p:sp>
    </p:spTree>
    <p:extLst>
      <p:ext uri="{BB962C8B-B14F-4D97-AF65-F5344CB8AC3E}">
        <p14:creationId xmlns:p14="http://schemas.microsoft.com/office/powerpoint/2010/main" val="1797394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42</a:t>
            </a:fld>
            <a:endParaRPr lang="en-US"/>
          </a:p>
        </p:txBody>
      </p:sp>
    </p:spTree>
    <p:extLst>
      <p:ext uri="{BB962C8B-B14F-4D97-AF65-F5344CB8AC3E}">
        <p14:creationId xmlns:p14="http://schemas.microsoft.com/office/powerpoint/2010/main" val="1068395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43</a:t>
            </a:fld>
            <a:endParaRPr lang="en-US"/>
          </a:p>
        </p:txBody>
      </p:sp>
    </p:spTree>
    <p:extLst>
      <p:ext uri="{BB962C8B-B14F-4D97-AF65-F5344CB8AC3E}">
        <p14:creationId xmlns:p14="http://schemas.microsoft.com/office/powerpoint/2010/main" val="1155094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44</a:t>
            </a:fld>
            <a:endParaRPr lang="en-US"/>
          </a:p>
        </p:txBody>
      </p:sp>
    </p:spTree>
    <p:extLst>
      <p:ext uri="{BB962C8B-B14F-4D97-AF65-F5344CB8AC3E}">
        <p14:creationId xmlns:p14="http://schemas.microsoft.com/office/powerpoint/2010/main" val="3333433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45</a:t>
            </a:fld>
            <a:endParaRPr lang="en-US"/>
          </a:p>
        </p:txBody>
      </p:sp>
    </p:spTree>
    <p:extLst>
      <p:ext uri="{BB962C8B-B14F-4D97-AF65-F5344CB8AC3E}">
        <p14:creationId xmlns:p14="http://schemas.microsoft.com/office/powerpoint/2010/main" val="1365235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46</a:t>
            </a:fld>
            <a:endParaRPr lang="en-US"/>
          </a:p>
        </p:txBody>
      </p:sp>
    </p:spTree>
    <p:extLst>
      <p:ext uri="{BB962C8B-B14F-4D97-AF65-F5344CB8AC3E}">
        <p14:creationId xmlns:p14="http://schemas.microsoft.com/office/powerpoint/2010/main" val="2283618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47</a:t>
            </a:fld>
            <a:endParaRPr lang="en-US"/>
          </a:p>
        </p:txBody>
      </p:sp>
    </p:spTree>
    <p:extLst>
      <p:ext uri="{BB962C8B-B14F-4D97-AF65-F5344CB8AC3E}">
        <p14:creationId xmlns:p14="http://schemas.microsoft.com/office/powerpoint/2010/main" val="2791984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Note that I haven’t said anything about HOW these functions are performed!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48</a:t>
            </a:fld>
            <a:endParaRPr lang="en-US"/>
          </a:p>
        </p:txBody>
      </p:sp>
    </p:spTree>
    <p:extLst>
      <p:ext uri="{BB962C8B-B14F-4D97-AF65-F5344CB8AC3E}">
        <p14:creationId xmlns:p14="http://schemas.microsoft.com/office/powerpoint/2010/main" val="3717282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49</a:t>
            </a:fld>
            <a:endParaRPr lang="en-US"/>
          </a:p>
        </p:txBody>
      </p:sp>
    </p:spTree>
    <p:extLst>
      <p:ext uri="{BB962C8B-B14F-4D97-AF65-F5344CB8AC3E}">
        <p14:creationId xmlns:p14="http://schemas.microsoft.com/office/powerpoint/2010/main" val="3322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916016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50</a:t>
            </a:fld>
            <a:endParaRPr lang="en-US"/>
          </a:p>
        </p:txBody>
      </p:sp>
    </p:spTree>
    <p:extLst>
      <p:ext uri="{BB962C8B-B14F-4D97-AF65-F5344CB8AC3E}">
        <p14:creationId xmlns:p14="http://schemas.microsoft.com/office/powerpoint/2010/main" val="579930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51</a:t>
            </a:fld>
            <a:endParaRPr lang="en-US"/>
          </a:p>
        </p:txBody>
      </p:sp>
    </p:spTree>
    <p:extLst>
      <p:ext uri="{BB962C8B-B14F-4D97-AF65-F5344CB8AC3E}">
        <p14:creationId xmlns:p14="http://schemas.microsoft.com/office/powerpoint/2010/main" val="1161812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52</a:t>
            </a:fld>
            <a:endParaRPr lang="en-US"/>
          </a:p>
        </p:txBody>
      </p:sp>
    </p:spTree>
    <p:extLst>
      <p:ext uri="{BB962C8B-B14F-4D97-AF65-F5344CB8AC3E}">
        <p14:creationId xmlns:p14="http://schemas.microsoft.com/office/powerpoint/2010/main" val="1800500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53</a:t>
            </a:fld>
            <a:endParaRPr lang="en-US"/>
          </a:p>
        </p:txBody>
      </p:sp>
    </p:spTree>
    <p:extLst>
      <p:ext uri="{BB962C8B-B14F-4D97-AF65-F5344CB8AC3E}">
        <p14:creationId xmlns:p14="http://schemas.microsoft.com/office/powerpoint/2010/main" val="1954732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54</a:t>
            </a:fld>
            <a:endParaRPr lang="en-US"/>
          </a:p>
        </p:txBody>
      </p:sp>
    </p:spTree>
    <p:extLst>
      <p:ext uri="{BB962C8B-B14F-4D97-AF65-F5344CB8AC3E}">
        <p14:creationId xmlns:p14="http://schemas.microsoft.com/office/powerpoint/2010/main" val="4150413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55</a:t>
            </a:fld>
            <a:endParaRPr lang="en-US"/>
          </a:p>
        </p:txBody>
      </p:sp>
    </p:spTree>
    <p:extLst>
      <p:ext uri="{BB962C8B-B14F-4D97-AF65-F5344CB8AC3E}">
        <p14:creationId xmlns:p14="http://schemas.microsoft.com/office/powerpoint/2010/main" val="3476098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56</a:t>
            </a:fld>
            <a:endParaRPr lang="en-US"/>
          </a:p>
        </p:txBody>
      </p:sp>
    </p:spTree>
    <p:extLst>
      <p:ext uri="{BB962C8B-B14F-4D97-AF65-F5344CB8AC3E}">
        <p14:creationId xmlns:p14="http://schemas.microsoft.com/office/powerpoint/2010/main" val="1549171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3967567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58</a:t>
            </a:fld>
            <a:endParaRPr lang="en-US"/>
          </a:p>
        </p:txBody>
      </p:sp>
    </p:spTree>
    <p:extLst>
      <p:ext uri="{BB962C8B-B14F-4D97-AF65-F5344CB8AC3E}">
        <p14:creationId xmlns:p14="http://schemas.microsoft.com/office/powerpoint/2010/main" val="146036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59</a:t>
            </a:fld>
            <a:endParaRPr lang="en-US"/>
          </a:p>
        </p:txBody>
      </p:sp>
    </p:spTree>
    <p:extLst>
      <p:ext uri="{BB962C8B-B14F-4D97-AF65-F5344CB8AC3E}">
        <p14:creationId xmlns:p14="http://schemas.microsoft.com/office/powerpoint/2010/main" val="362137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407804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60</a:t>
            </a:fld>
            <a:endParaRPr lang="en-US"/>
          </a:p>
        </p:txBody>
      </p:sp>
    </p:spTree>
    <p:extLst>
      <p:ext uri="{BB962C8B-B14F-4D97-AF65-F5344CB8AC3E}">
        <p14:creationId xmlns:p14="http://schemas.microsoft.com/office/powerpoint/2010/main" val="2017836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61</a:t>
            </a:fld>
            <a:endParaRPr lang="en-US"/>
          </a:p>
        </p:txBody>
      </p:sp>
    </p:spTree>
    <p:extLst>
      <p:ext uri="{BB962C8B-B14F-4D97-AF65-F5344CB8AC3E}">
        <p14:creationId xmlns:p14="http://schemas.microsoft.com/office/powerpoint/2010/main" val="2568452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62</a:t>
            </a:fld>
            <a:endParaRPr lang="en-US"/>
          </a:p>
        </p:txBody>
      </p:sp>
    </p:spTree>
    <p:extLst>
      <p:ext uri="{BB962C8B-B14F-4D97-AF65-F5344CB8AC3E}">
        <p14:creationId xmlns:p14="http://schemas.microsoft.com/office/powerpoint/2010/main" val="21191387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63</a:t>
            </a:fld>
            <a:endParaRPr lang="en-US"/>
          </a:p>
        </p:txBody>
      </p:sp>
    </p:spTree>
    <p:extLst>
      <p:ext uri="{BB962C8B-B14F-4D97-AF65-F5344CB8AC3E}">
        <p14:creationId xmlns:p14="http://schemas.microsoft.com/office/powerpoint/2010/main" val="14224447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64</a:t>
            </a:fld>
            <a:endParaRPr lang="en-US"/>
          </a:p>
        </p:txBody>
      </p:sp>
    </p:spTree>
    <p:extLst>
      <p:ext uri="{BB962C8B-B14F-4D97-AF65-F5344CB8AC3E}">
        <p14:creationId xmlns:p14="http://schemas.microsoft.com/office/powerpoint/2010/main" val="1979258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65</a:t>
            </a:fld>
            <a:endParaRPr lang="en-US"/>
          </a:p>
        </p:txBody>
      </p:sp>
    </p:spTree>
    <p:extLst>
      <p:ext uri="{BB962C8B-B14F-4D97-AF65-F5344CB8AC3E}">
        <p14:creationId xmlns:p14="http://schemas.microsoft.com/office/powerpoint/2010/main" val="141880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12297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1066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214173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30004-53CD-45EF-99F7-9E76944153F6}" type="datetime1">
              <a:rPr lang="en-US" smtClean="0"/>
              <a:t>7/25/2017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DEAE44-B990-4811-9EE6-724847FBBEFC}" type="datetime1">
              <a:rPr lang="en-US" smtClean="0"/>
              <a:t>7/25/2017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88C74D-C03C-4A1E-98BC-8B55BAD85C09}" type="datetime1">
              <a:rPr lang="en-US" smtClean="0"/>
              <a:t>7/25/2017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C1470-D481-4B93-8204-81E375DB7E1F}" type="datetime1">
              <a:rPr lang="en-US" smtClean="0"/>
              <a:t>7/25/2017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53AC9C9-9E5C-4271-9ECE-2C13631364CB}" type="datetime1">
              <a:rPr lang="en-US" smtClean="0"/>
              <a:t>7/25/2017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A13549E-BCEF-426B-A292-8C5D6CAE205D}" type="datetime1">
              <a:rPr lang="en-US" smtClean="0"/>
              <a:t>7/25/2017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a:p>
        </p:txBody>
      </p:sp>
      <p:sp>
        <p:nvSpPr>
          <p:cNvPr id="3" name="Date Placeholder 2"/>
          <p:cNvSpPr>
            <a:spLocks noGrp="1"/>
          </p:cNvSpPr>
          <p:nvPr>
            <p:ph type="dt" sz="half" idx="10"/>
          </p:nvPr>
        </p:nvSpPr>
        <p:spPr/>
        <p:txBody>
          <a:bodyPr/>
          <a:lstStyle/>
          <a:p>
            <a:fld id="{E6D3DAAF-A1BC-4216-8177-B2F70F3D51A8}" type="datetime1">
              <a:rPr lang="en-US" smtClean="0"/>
              <a:t>7/25/2017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97162-9B77-44A3-BA8C-E0232CA1DEBA}" type="datetime1">
              <a:rPr lang="en-US" smtClean="0"/>
              <a:t>7/25/2017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CC31C-7116-47FC-AABF-DEF722E899BE}" type="datetime1">
              <a:rPr lang="en-US" smtClean="0"/>
              <a:t>7/25/2017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571F-4666-4C60-9A73-833C3F1F3687}" type="datetime1">
              <a:rPr lang="en-US" smtClean="0"/>
              <a:t>7/25/2017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lvl1pPr>
          </a:lstStyle>
          <a:p>
            <a:fld id="{8897352B-712A-4FC8-99F7-9C4C540931BE}" type="slidenum">
              <a:rPr lang="en-US" smtClean="0"/>
              <a:pPr/>
              <a:t>‹#›</a:t>
            </a:fld>
            <a:endParaRPr lang="en-US"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CBEAC53-7ED0-4ECC-A666-456DEAD7E437}" type="datetime1">
              <a:rPr lang="en-US" smtClean="0"/>
              <a:t>7/25/2017</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hi.org/downloads/learning/cicmhe/colloquium/2010/apple.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Teaching System </a:t>
            </a:r>
            <a:r>
              <a:rPr lang="en-US" b="1" dirty="0" smtClean="0"/>
              <a:t>Design to Undergrads</a:t>
            </a:r>
            <a:endParaRPr lang="en-US" dirty="0"/>
          </a:p>
        </p:txBody>
      </p:sp>
      <p:sp>
        <p:nvSpPr>
          <p:cNvPr id="4" name="Subtitle 3"/>
          <p:cNvSpPr>
            <a:spLocks noGrp="1"/>
          </p:cNvSpPr>
          <p:nvPr>
            <p:ph type="subTitle" idx="1"/>
          </p:nvPr>
        </p:nvSpPr>
        <p:spPr>
          <a:xfrm>
            <a:off x="1065212" y="4800600"/>
            <a:ext cx="8915399" cy="1219200"/>
          </a:xfrm>
        </p:spPr>
        <p:txBody>
          <a:bodyPr>
            <a:normAutofit/>
          </a:bodyPr>
          <a:lstStyle/>
          <a:p>
            <a:r>
              <a:rPr lang="it-IT" dirty="0" smtClean="0"/>
              <a:t>Leon McGinnis</a:t>
            </a:r>
          </a:p>
          <a:p>
            <a:r>
              <a:rPr lang="it-IT" dirty="0" smtClean="0"/>
              <a:t>Professor Emeritus</a:t>
            </a:r>
          </a:p>
          <a:p>
            <a:r>
              <a:rPr lang="it-IT" dirty="0" smtClean="0"/>
              <a:t>Stewart School of Industrial and Systems Engineering</a:t>
            </a:r>
          </a:p>
          <a:p>
            <a:r>
              <a:rPr lang="it-IT" dirty="0" smtClean="0"/>
              <a:t>Georgia Tech</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Value-Driven Framework for System Design</a:t>
            </a:r>
            <a:endParaRPr lang="en-US" dirty="0"/>
          </a:p>
        </p:txBody>
      </p:sp>
      <p:sp>
        <p:nvSpPr>
          <p:cNvPr id="3" name="Rectangle 2"/>
          <p:cNvSpPr/>
          <p:nvPr/>
        </p:nvSpPr>
        <p:spPr>
          <a:xfrm>
            <a:off x="989012" y="4224338"/>
            <a:ext cx="2057400" cy="762000"/>
          </a:xfrm>
          <a:prstGeom prst="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Design Decisions</a:t>
            </a:r>
            <a:endParaRPr lang="en-US" dirty="0"/>
          </a:p>
        </p:txBody>
      </p:sp>
      <p:sp>
        <p:nvSpPr>
          <p:cNvPr id="4" name="Rectangle 3"/>
          <p:cNvSpPr/>
          <p:nvPr/>
        </p:nvSpPr>
        <p:spPr>
          <a:xfrm>
            <a:off x="1484312" y="1752600"/>
            <a:ext cx="1066800" cy="533400"/>
          </a:xfrm>
          <a:prstGeom prst="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Price</a:t>
            </a:r>
            <a:endParaRPr lang="en-US" dirty="0"/>
          </a:p>
        </p:txBody>
      </p:sp>
      <p:sp>
        <p:nvSpPr>
          <p:cNvPr id="5" name="Rounded Rectangle 4"/>
          <p:cNvSpPr/>
          <p:nvPr/>
        </p:nvSpPr>
        <p:spPr>
          <a:xfrm>
            <a:off x="4189412" y="3233738"/>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Performance</a:t>
            </a:r>
            <a:endParaRPr lang="en-US" dirty="0"/>
          </a:p>
        </p:txBody>
      </p:sp>
      <p:sp>
        <p:nvSpPr>
          <p:cNvPr id="6" name="Rounded Rectangle 5"/>
          <p:cNvSpPr/>
          <p:nvPr/>
        </p:nvSpPr>
        <p:spPr>
          <a:xfrm>
            <a:off x="4206874" y="5629275"/>
            <a:ext cx="1676400" cy="6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Costs</a:t>
            </a:r>
            <a:endParaRPr lang="en-US" dirty="0"/>
          </a:p>
        </p:txBody>
      </p:sp>
      <p:sp>
        <p:nvSpPr>
          <p:cNvPr id="7" name="TextBox 6"/>
          <p:cNvSpPr txBox="1"/>
          <p:nvPr/>
        </p:nvSpPr>
        <p:spPr>
          <a:xfrm>
            <a:off x="6378950" y="4487645"/>
            <a:ext cx="425116" cy="769441"/>
          </a:xfrm>
          <a:prstGeom prst="rect">
            <a:avLst/>
          </a:prstGeom>
          <a:noFill/>
        </p:spPr>
        <p:txBody>
          <a:bodyPr wrap="none" rtlCol="0">
            <a:spAutoFit/>
          </a:bodyPr>
          <a:lstStyle/>
          <a:p>
            <a:r>
              <a:rPr lang="en-US" sz="4400" dirty="0" smtClean="0">
                <a:solidFill>
                  <a:srgbClr val="FFFF00"/>
                </a:solidFill>
              </a:rPr>
              <a:t>?</a:t>
            </a:r>
            <a:endParaRPr lang="en-US" sz="4400" dirty="0">
              <a:solidFill>
                <a:srgbClr val="FFFF00"/>
              </a:solidFill>
            </a:endParaRPr>
          </a:p>
        </p:txBody>
      </p:sp>
      <p:sp>
        <p:nvSpPr>
          <p:cNvPr id="8" name="Rounded Rectangle 7"/>
          <p:cNvSpPr/>
          <p:nvPr/>
        </p:nvSpPr>
        <p:spPr>
          <a:xfrm>
            <a:off x="8094662" y="3233738"/>
            <a:ext cx="16764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Customer Demand</a:t>
            </a:r>
            <a:endParaRPr lang="en-US" dirty="0">
              <a:solidFill>
                <a:schemeClr val="bg1"/>
              </a:solidFill>
            </a:endParaRPr>
          </a:p>
        </p:txBody>
      </p:sp>
      <p:sp>
        <p:nvSpPr>
          <p:cNvPr id="9" name="Rounded Rectangle 8"/>
          <p:cNvSpPr/>
          <p:nvPr/>
        </p:nvSpPr>
        <p:spPr>
          <a:xfrm>
            <a:off x="8304212" y="4624388"/>
            <a:ext cx="12954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Revenue</a:t>
            </a:r>
            <a:endParaRPr lang="en-US" dirty="0">
              <a:solidFill>
                <a:schemeClr val="bg1"/>
              </a:solidFill>
            </a:endParaRPr>
          </a:p>
        </p:txBody>
      </p:sp>
      <p:sp>
        <p:nvSpPr>
          <p:cNvPr id="10" name="Rounded Rectangle 9"/>
          <p:cNvSpPr/>
          <p:nvPr/>
        </p:nvSpPr>
        <p:spPr>
          <a:xfrm>
            <a:off x="8304212" y="5710238"/>
            <a:ext cx="1295400" cy="533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bg2"/>
                </a:solidFill>
              </a:rPr>
              <a:t>Profit</a:t>
            </a:r>
            <a:endParaRPr lang="en-US" b="1" i="1" dirty="0">
              <a:solidFill>
                <a:schemeClr val="bg2"/>
              </a:solidFill>
            </a:endParaRPr>
          </a:p>
        </p:txBody>
      </p:sp>
      <p:cxnSp>
        <p:nvCxnSpPr>
          <p:cNvPr id="11" name="Straight Arrow Connector 10"/>
          <p:cNvCxnSpPr>
            <a:stCxn id="3" idx="3"/>
            <a:endCxn id="6" idx="1"/>
          </p:cNvCxnSpPr>
          <p:nvPr/>
        </p:nvCxnSpPr>
        <p:spPr>
          <a:xfrm>
            <a:off x="3046412" y="4605338"/>
            <a:ext cx="1160462" cy="1371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a:endCxn id="5" idx="1"/>
          </p:cNvCxnSpPr>
          <p:nvPr/>
        </p:nvCxnSpPr>
        <p:spPr>
          <a:xfrm flipV="1">
            <a:off x="3046412" y="3576638"/>
            <a:ext cx="1143000" cy="1028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0"/>
          </p:cNvCxnSpPr>
          <p:nvPr/>
        </p:nvCxnSpPr>
        <p:spPr>
          <a:xfrm>
            <a:off x="8951912" y="5157788"/>
            <a:ext cx="0" cy="5524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8" idx="1"/>
          </p:cNvCxnSpPr>
          <p:nvPr/>
        </p:nvCxnSpPr>
        <p:spPr>
          <a:xfrm>
            <a:off x="5865812" y="3576638"/>
            <a:ext cx="222885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10" idx="1"/>
          </p:cNvCxnSpPr>
          <p:nvPr/>
        </p:nvCxnSpPr>
        <p:spPr>
          <a:xfrm>
            <a:off x="5883274" y="5976938"/>
            <a:ext cx="242093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8" idx="1"/>
          </p:cNvCxnSpPr>
          <p:nvPr/>
        </p:nvCxnSpPr>
        <p:spPr>
          <a:xfrm>
            <a:off x="2551112" y="2019300"/>
            <a:ext cx="5543550" cy="15573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2"/>
            <a:endCxn id="9" idx="0"/>
          </p:cNvCxnSpPr>
          <p:nvPr/>
        </p:nvCxnSpPr>
        <p:spPr>
          <a:xfrm>
            <a:off x="8932862" y="3919538"/>
            <a:ext cx="19050" cy="7048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1"/>
          </p:cNvCxnSpPr>
          <p:nvPr/>
        </p:nvCxnSpPr>
        <p:spPr>
          <a:xfrm flipH="1" flipV="1">
            <a:off x="5122862" y="3983149"/>
            <a:ext cx="1256088" cy="8892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1"/>
            <a:endCxn id="6" idx="0"/>
          </p:cNvCxnSpPr>
          <p:nvPr/>
        </p:nvCxnSpPr>
        <p:spPr>
          <a:xfrm flipH="1">
            <a:off x="5045074" y="4872366"/>
            <a:ext cx="1333876" cy="7569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8" idx="1"/>
          </p:cNvCxnSpPr>
          <p:nvPr/>
        </p:nvCxnSpPr>
        <p:spPr>
          <a:xfrm flipV="1">
            <a:off x="6804066" y="3576638"/>
            <a:ext cx="1290596" cy="12957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3631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 Process</a:t>
            </a:r>
            <a:endParaRPr lang="en-US" dirty="0"/>
          </a:p>
        </p:txBody>
      </p:sp>
      <p:sp>
        <p:nvSpPr>
          <p:cNvPr id="3" name="Content Placeholder 2"/>
          <p:cNvSpPr>
            <a:spLocks noGrp="1"/>
          </p:cNvSpPr>
          <p:nvPr>
            <p:ph idx="1"/>
          </p:nvPr>
        </p:nvSpPr>
        <p:spPr/>
        <p:txBody>
          <a:bodyPr/>
          <a:lstStyle/>
          <a:p>
            <a:r>
              <a:rPr lang="en-US" dirty="0" smtClean="0"/>
              <a:t>Starts by identifying </a:t>
            </a:r>
            <a:r>
              <a:rPr lang="en-US" i="1" dirty="0" smtClean="0"/>
              <a:t>functions</a:t>
            </a:r>
            <a:endParaRPr lang="en-US" dirty="0" smtClean="0"/>
          </a:p>
          <a:p>
            <a:r>
              <a:rPr lang="en-US" dirty="0" smtClean="0"/>
              <a:t>Ends by specifying:</a:t>
            </a:r>
          </a:p>
          <a:p>
            <a:pPr lvl="1"/>
            <a:r>
              <a:rPr lang="en-US" dirty="0" smtClean="0"/>
              <a:t>Processes performed to transform input products to output products</a:t>
            </a:r>
          </a:p>
          <a:p>
            <a:pPr lvl="2"/>
            <a:r>
              <a:rPr lang="en-US" dirty="0" smtClean="0"/>
              <a:t>Production processes are “make” processes identified in the design of the product</a:t>
            </a:r>
          </a:p>
          <a:p>
            <a:pPr lvl="2"/>
            <a:r>
              <a:rPr lang="en-US" dirty="0" smtClean="0"/>
              <a:t>Logistics processes are the move and store/retrieve processes necessary to enable the production processes</a:t>
            </a:r>
          </a:p>
          <a:p>
            <a:pPr lvl="1"/>
            <a:r>
              <a:rPr lang="en-US" dirty="0" smtClean="0"/>
              <a:t>Resources that will execute processes</a:t>
            </a:r>
          </a:p>
          <a:p>
            <a:pPr lvl="2"/>
            <a:r>
              <a:rPr lang="en-US" dirty="0" smtClean="0"/>
              <a:t>The behaviors these resources must be capable of exhibiting</a:t>
            </a:r>
          </a:p>
          <a:p>
            <a:pPr lvl="1"/>
            <a:r>
              <a:rPr lang="en-US" dirty="0" smtClean="0"/>
              <a:t>Facility</a:t>
            </a:r>
          </a:p>
          <a:p>
            <a:pPr lvl="2"/>
            <a:r>
              <a:rPr lang="en-US" dirty="0" smtClean="0"/>
              <a:t>How the resources will be organized </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11</a:t>
            </a:fld>
            <a:endParaRPr lang="en-US"/>
          </a:p>
        </p:txBody>
      </p:sp>
    </p:spTree>
    <p:extLst>
      <p:ext uri="{BB962C8B-B14F-4D97-AF65-F5344CB8AC3E}">
        <p14:creationId xmlns:p14="http://schemas.microsoft.com/office/powerpoint/2010/main" val="26449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Take 5 minutes to answer these two questions.</a:t>
            </a:r>
          </a:p>
          <a:p>
            <a:pPr lvl="1"/>
            <a:r>
              <a:rPr lang="en-US" dirty="0" smtClean="0"/>
              <a:t>What is in the context for this design problem?</a:t>
            </a:r>
          </a:p>
          <a:p>
            <a:pPr lvl="1"/>
            <a:r>
              <a:rPr lang="en-US" dirty="0" smtClean="0"/>
              <a:t>What is out of scope?</a:t>
            </a:r>
          </a:p>
          <a:p>
            <a:r>
              <a:rPr lang="en-US" dirty="0" smtClean="0"/>
              <a:t>Focus on:</a:t>
            </a:r>
          </a:p>
          <a:p>
            <a:pPr lvl="1"/>
            <a:r>
              <a:rPr lang="en-US" dirty="0" smtClean="0"/>
              <a:t>What is “flowing”?</a:t>
            </a:r>
          </a:p>
          <a:p>
            <a:pPr lvl="1"/>
            <a:r>
              <a:rPr lang="en-US" dirty="0" smtClean="0"/>
              <a:t>Who/what are the “actors”?</a:t>
            </a:r>
          </a:p>
          <a:p>
            <a:pPr lvl="1"/>
            <a:r>
              <a:rPr lang="en-US" dirty="0" smtClean="0"/>
              <a:t>What do the actors “do”?</a:t>
            </a:r>
          </a:p>
        </p:txBody>
      </p:sp>
      <p:sp>
        <p:nvSpPr>
          <p:cNvPr id="5" name="Right Arrow 4"/>
          <p:cNvSpPr/>
          <p:nvPr/>
        </p:nvSpPr>
        <p:spPr>
          <a:xfrm>
            <a:off x="9447212" y="241893"/>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9904412" y="190501"/>
            <a:ext cx="2133785" cy="1341236"/>
          </a:xfrm>
          <a:prstGeom prst="rect">
            <a:avLst/>
          </a:prstGeom>
        </p:spPr>
      </p:pic>
      <p:sp>
        <p:nvSpPr>
          <p:cNvPr id="4" name="Slide Number Placeholder 3"/>
          <p:cNvSpPr>
            <a:spLocks noGrp="1"/>
          </p:cNvSpPr>
          <p:nvPr>
            <p:ph type="sldNum" sz="quarter" idx="12"/>
          </p:nvPr>
        </p:nvSpPr>
        <p:spPr/>
        <p:txBody>
          <a:bodyPr/>
          <a:lstStyle/>
          <a:p>
            <a:fld id="{2A013F82-EE5E-44EE-A61D-E31C6657F26F}" type="slidenum">
              <a:rPr lang="en-US" smtClean="0"/>
              <a:t>12</a:t>
            </a:fld>
            <a:endParaRPr lang="en-US"/>
          </a:p>
        </p:txBody>
      </p:sp>
    </p:spTree>
    <p:extLst>
      <p:ext uri="{BB962C8B-B14F-4D97-AF65-F5344CB8AC3E}">
        <p14:creationId xmlns:p14="http://schemas.microsoft.com/office/powerpoint/2010/main" val="21034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As-Is Scenario</a:t>
            </a:r>
            <a:endParaRPr lang="en-US" dirty="0"/>
          </a:p>
        </p:txBody>
      </p:sp>
      <p:sp>
        <p:nvSpPr>
          <p:cNvPr id="3" name="Rectangle 2"/>
          <p:cNvSpPr/>
          <p:nvPr/>
        </p:nvSpPr>
        <p:spPr>
          <a:xfrm>
            <a:off x="760412" y="30480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Suppliers</a:t>
            </a:r>
            <a:endParaRPr lang="en-US" dirty="0"/>
          </a:p>
        </p:txBody>
      </p:sp>
      <p:sp>
        <p:nvSpPr>
          <p:cNvPr id="4" name="Rectangle 3"/>
          <p:cNvSpPr/>
          <p:nvPr/>
        </p:nvSpPr>
        <p:spPr>
          <a:xfrm>
            <a:off x="9371012" y="30480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Customers (Restaurants)</a:t>
            </a:r>
            <a:endParaRPr lang="en-US" dirty="0"/>
          </a:p>
        </p:txBody>
      </p:sp>
      <p:sp>
        <p:nvSpPr>
          <p:cNvPr id="5" name="Rectangle 4"/>
          <p:cNvSpPr/>
          <p:nvPr/>
        </p:nvSpPr>
        <p:spPr>
          <a:xfrm>
            <a:off x="5027612" y="12573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a:t>
            </a:r>
            <a:endParaRPr lang="en-US" dirty="0"/>
          </a:p>
        </p:txBody>
      </p:sp>
      <p:sp>
        <p:nvSpPr>
          <p:cNvPr id="6" name="Rectangle 5"/>
          <p:cNvSpPr/>
          <p:nvPr/>
        </p:nvSpPr>
        <p:spPr>
          <a:xfrm>
            <a:off x="5027612" y="26289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Cross-Dock</a:t>
            </a:r>
            <a:endParaRPr lang="en-US" dirty="0"/>
          </a:p>
        </p:txBody>
      </p:sp>
      <p:sp>
        <p:nvSpPr>
          <p:cNvPr id="7" name="Rectangle 6"/>
          <p:cNvSpPr/>
          <p:nvPr/>
        </p:nvSpPr>
        <p:spPr>
          <a:xfrm>
            <a:off x="5027612" y="3429000"/>
            <a:ext cx="1981200" cy="1632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Inventory</a:t>
            </a:r>
            <a:endParaRPr lang="en-US" dirty="0"/>
          </a:p>
        </p:txBody>
      </p:sp>
      <p:cxnSp>
        <p:nvCxnSpPr>
          <p:cNvPr id="9" name="Straight Arrow Connector 8"/>
          <p:cNvCxnSpPr>
            <a:stCxn id="3" idx="3"/>
            <a:endCxn id="5" idx="1"/>
          </p:cNvCxnSpPr>
          <p:nvPr/>
        </p:nvCxnSpPr>
        <p:spPr>
          <a:xfrm flipV="1">
            <a:off x="2741612" y="1638300"/>
            <a:ext cx="2286000" cy="1790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4" idx="1"/>
          </p:cNvCxnSpPr>
          <p:nvPr/>
        </p:nvCxnSpPr>
        <p:spPr>
          <a:xfrm>
            <a:off x="7008812" y="1638300"/>
            <a:ext cx="2362200" cy="1790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6" idx="1"/>
          </p:cNvCxnSpPr>
          <p:nvPr/>
        </p:nvCxnSpPr>
        <p:spPr>
          <a:xfrm flipV="1">
            <a:off x="2741612" y="3009900"/>
            <a:ext cx="2286000" cy="4191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4" idx="1"/>
          </p:cNvCxnSpPr>
          <p:nvPr/>
        </p:nvCxnSpPr>
        <p:spPr>
          <a:xfrm flipV="1">
            <a:off x="7008812" y="3429000"/>
            <a:ext cx="2362200" cy="81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7" idx="1"/>
          </p:cNvCxnSpPr>
          <p:nvPr/>
        </p:nvCxnSpPr>
        <p:spPr>
          <a:xfrm>
            <a:off x="2741612" y="3429000"/>
            <a:ext cx="2286000" cy="81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4" idx="1"/>
          </p:cNvCxnSpPr>
          <p:nvPr/>
        </p:nvCxnSpPr>
        <p:spPr>
          <a:xfrm>
            <a:off x="7008812" y="3009900"/>
            <a:ext cx="2362200" cy="4191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33012" y="3792354"/>
            <a:ext cx="673902" cy="369332"/>
          </a:xfrm>
          <a:prstGeom prst="rect">
            <a:avLst/>
          </a:prstGeom>
          <a:noFill/>
        </p:spPr>
        <p:txBody>
          <a:bodyPr wrap="none" rtlCol="0">
            <a:spAutoFit/>
          </a:bodyPr>
          <a:lstStyle/>
          <a:p>
            <a:r>
              <a:rPr lang="en-US" dirty="0" smtClean="0"/>
              <a:t>(200)</a:t>
            </a:r>
            <a:endParaRPr lang="en-US" dirty="0"/>
          </a:p>
        </p:txBody>
      </p:sp>
      <p:sp>
        <p:nvSpPr>
          <p:cNvPr id="26" name="TextBox 25"/>
          <p:cNvSpPr txBox="1"/>
          <p:nvPr/>
        </p:nvSpPr>
        <p:spPr>
          <a:xfrm>
            <a:off x="1326355" y="3792354"/>
            <a:ext cx="1135567" cy="369332"/>
          </a:xfrm>
          <a:prstGeom prst="rect">
            <a:avLst/>
          </a:prstGeom>
          <a:noFill/>
        </p:spPr>
        <p:txBody>
          <a:bodyPr wrap="none" rtlCol="0">
            <a:spAutoFit/>
          </a:bodyPr>
          <a:lstStyle/>
          <a:p>
            <a:r>
              <a:rPr lang="en-US" dirty="0" smtClean="0"/>
              <a:t>(“many?”)</a:t>
            </a:r>
            <a:endParaRPr lang="en-US" dirty="0"/>
          </a:p>
        </p:txBody>
      </p:sp>
      <p:sp>
        <p:nvSpPr>
          <p:cNvPr id="27" name="TextBox 26"/>
          <p:cNvSpPr txBox="1"/>
          <p:nvPr/>
        </p:nvSpPr>
        <p:spPr>
          <a:xfrm>
            <a:off x="5166327" y="4953000"/>
            <a:ext cx="1860950" cy="646331"/>
          </a:xfrm>
          <a:prstGeom prst="rect">
            <a:avLst/>
          </a:prstGeom>
          <a:noFill/>
        </p:spPr>
        <p:txBody>
          <a:bodyPr wrap="square" rtlCol="0">
            <a:spAutoFit/>
          </a:bodyPr>
          <a:lstStyle/>
          <a:p>
            <a:r>
              <a:rPr lang="en-US" dirty="0" smtClean="0"/>
              <a:t>(size, operating characteristics)</a:t>
            </a:r>
            <a:endParaRPr lang="en-US" dirty="0"/>
          </a:p>
        </p:txBody>
      </p:sp>
      <p:cxnSp>
        <p:nvCxnSpPr>
          <p:cNvPr id="29" name="Straight Arrow Connector 28"/>
          <p:cNvCxnSpPr>
            <a:stCxn id="24" idx="3"/>
          </p:cNvCxnSpPr>
          <p:nvPr/>
        </p:nvCxnSpPr>
        <p:spPr>
          <a:xfrm>
            <a:off x="3383750" y="1715957"/>
            <a:ext cx="958062" cy="3501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3"/>
          </p:cNvCxnSpPr>
          <p:nvPr/>
        </p:nvCxnSpPr>
        <p:spPr>
          <a:xfrm>
            <a:off x="3383750" y="1715957"/>
            <a:ext cx="958062" cy="13749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3"/>
          </p:cNvCxnSpPr>
          <p:nvPr/>
        </p:nvCxnSpPr>
        <p:spPr>
          <a:xfrm>
            <a:off x="3383750" y="1715957"/>
            <a:ext cx="348463" cy="20511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7636" y="5410200"/>
            <a:ext cx="2909776" cy="923330"/>
          </a:xfrm>
          <a:prstGeom prst="rect">
            <a:avLst/>
          </a:prstGeom>
          <a:noFill/>
        </p:spPr>
        <p:txBody>
          <a:bodyPr wrap="square" rtlCol="0">
            <a:spAutoFit/>
          </a:bodyPr>
          <a:lstStyle/>
          <a:p>
            <a:r>
              <a:rPr lang="en-US" dirty="0" smtClean="0"/>
              <a:t>Within limits, FFN can choose which channels are appropriate for each SKU</a:t>
            </a:r>
            <a:endParaRPr lang="en-US" dirty="0"/>
          </a:p>
        </p:txBody>
      </p:sp>
      <p:sp>
        <p:nvSpPr>
          <p:cNvPr id="23" name="TextBox 22"/>
          <p:cNvSpPr txBox="1"/>
          <p:nvPr/>
        </p:nvSpPr>
        <p:spPr>
          <a:xfrm>
            <a:off x="8937738" y="1372969"/>
            <a:ext cx="2909776" cy="646331"/>
          </a:xfrm>
          <a:prstGeom prst="rect">
            <a:avLst/>
          </a:prstGeom>
          <a:noFill/>
        </p:spPr>
        <p:txBody>
          <a:bodyPr wrap="square" rtlCol="0">
            <a:spAutoFit/>
          </a:bodyPr>
          <a:lstStyle/>
          <a:p>
            <a:r>
              <a:rPr lang="en-US" dirty="0" smtClean="0"/>
              <a:t>Uncertainty: demand, supply, growth</a:t>
            </a:r>
            <a:endParaRPr lang="en-US" dirty="0"/>
          </a:p>
        </p:txBody>
      </p:sp>
      <p:sp>
        <p:nvSpPr>
          <p:cNvPr id="24" name="TextBox 23"/>
          <p:cNvSpPr txBox="1"/>
          <p:nvPr/>
        </p:nvSpPr>
        <p:spPr>
          <a:xfrm>
            <a:off x="1402551" y="1254292"/>
            <a:ext cx="1981199" cy="923330"/>
          </a:xfrm>
          <a:prstGeom prst="rect">
            <a:avLst/>
          </a:prstGeom>
          <a:noFill/>
        </p:spPr>
        <p:txBody>
          <a:bodyPr wrap="square" rtlCol="0">
            <a:spAutoFit/>
          </a:bodyPr>
          <a:lstStyle/>
          <a:p>
            <a:r>
              <a:rPr lang="en-US" dirty="0" smtClean="0"/>
              <a:t>(magnitudes of total annual flows, by SKU)</a:t>
            </a:r>
            <a:endParaRPr lang="en-US" dirty="0"/>
          </a:p>
        </p:txBody>
      </p:sp>
      <p:sp>
        <p:nvSpPr>
          <p:cNvPr id="8" name="Slide Number Placeholder 7"/>
          <p:cNvSpPr>
            <a:spLocks noGrp="1"/>
          </p:cNvSpPr>
          <p:nvPr>
            <p:ph type="sldNum" sz="quarter" idx="12"/>
          </p:nvPr>
        </p:nvSpPr>
        <p:spPr/>
        <p:txBody>
          <a:bodyPr/>
          <a:lstStyle/>
          <a:p>
            <a:fld id="{2A013F82-EE5E-44EE-A61D-E31C6657F26F}" type="slidenum">
              <a:rPr lang="en-US" smtClean="0"/>
              <a:t>13</a:t>
            </a:fld>
            <a:endParaRPr lang="en-US"/>
          </a:p>
        </p:txBody>
      </p:sp>
    </p:spTree>
    <p:extLst>
      <p:ext uri="{BB962C8B-B14F-4D97-AF65-F5344CB8AC3E}">
        <p14:creationId xmlns:p14="http://schemas.microsoft.com/office/powerpoint/2010/main" val="193719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Scope</a:t>
            </a:r>
            <a:endParaRPr lang="en-US" dirty="0"/>
          </a:p>
        </p:txBody>
      </p:sp>
      <p:sp>
        <p:nvSpPr>
          <p:cNvPr id="3" name="Content Placeholder 2"/>
          <p:cNvSpPr>
            <a:spLocks noGrp="1"/>
          </p:cNvSpPr>
          <p:nvPr>
            <p:ph idx="1"/>
          </p:nvPr>
        </p:nvSpPr>
        <p:spPr/>
        <p:txBody>
          <a:bodyPr/>
          <a:lstStyle/>
          <a:p>
            <a:r>
              <a:rPr lang="en-US" dirty="0" smtClean="0"/>
              <a:t>How to select channel for each SKU</a:t>
            </a:r>
          </a:p>
          <a:p>
            <a:r>
              <a:rPr lang="en-US" dirty="0" smtClean="0"/>
              <a:t>How to set inventory policy for SKUs in inventory</a:t>
            </a:r>
          </a:p>
          <a:p>
            <a:r>
              <a:rPr lang="en-US" dirty="0" smtClean="0"/>
              <a:t>Seasonality</a:t>
            </a:r>
          </a:p>
          <a:p>
            <a:r>
              <a:rPr lang="en-US" dirty="0" smtClean="0"/>
              <a:t>How to integrate operations of cross-dock and order-picking operations spread across two distinct warehouse facilities</a:t>
            </a:r>
          </a:p>
          <a:p>
            <a:r>
              <a:rPr lang="en-US" dirty="0" smtClean="0"/>
              <a:t>Selection, sizing and configuration of storage technologies</a:t>
            </a:r>
          </a:p>
          <a:p>
            <a:r>
              <a:rPr lang="en-US" dirty="0" smtClean="0"/>
              <a:t>Selection of order-picking method(s)</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14</a:t>
            </a:fld>
            <a:endParaRPr lang="en-US"/>
          </a:p>
        </p:txBody>
      </p:sp>
    </p:spTree>
    <p:extLst>
      <p:ext uri="{BB962C8B-B14F-4D97-AF65-F5344CB8AC3E}">
        <p14:creationId xmlns:p14="http://schemas.microsoft.com/office/powerpoint/2010/main" val="47403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Scope</a:t>
            </a:r>
            <a:endParaRPr lang="en-US" dirty="0"/>
          </a:p>
        </p:txBody>
      </p:sp>
      <p:sp>
        <p:nvSpPr>
          <p:cNvPr id="3" name="Content Placeholder 2"/>
          <p:cNvSpPr>
            <a:spLocks noGrp="1"/>
          </p:cNvSpPr>
          <p:nvPr>
            <p:ph idx="1"/>
          </p:nvPr>
        </p:nvSpPr>
        <p:spPr/>
        <p:txBody>
          <a:bodyPr/>
          <a:lstStyle/>
          <a:p>
            <a:r>
              <a:rPr lang="en-US" dirty="0" smtClean="0"/>
              <a:t>WMS</a:t>
            </a:r>
          </a:p>
          <a:p>
            <a:r>
              <a:rPr lang="en-US" dirty="0" smtClean="0"/>
              <a:t>Yard management</a:t>
            </a:r>
          </a:p>
          <a:p>
            <a:r>
              <a:rPr lang="en-US" dirty="0" smtClean="0"/>
              <a:t>Outbound truck loading</a:t>
            </a:r>
          </a:p>
          <a:p>
            <a:r>
              <a:rPr lang="en-US" dirty="0" smtClean="0"/>
              <a:t>Routing deliveries to restaurants</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15</a:t>
            </a:fld>
            <a:endParaRPr lang="en-US"/>
          </a:p>
        </p:txBody>
      </p:sp>
    </p:spTree>
    <p:extLst>
      <p:ext uri="{BB962C8B-B14F-4D97-AF65-F5344CB8AC3E}">
        <p14:creationId xmlns:p14="http://schemas.microsoft.com/office/powerpoint/2010/main" val="30506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seen by students with no experience, thus no starting point for understanding</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Blur radius="39"/>
                    </a14:imgEffect>
                  </a14:imgLayer>
                </a14:imgProps>
              </a:ext>
            </a:extLst>
          </a:blip>
          <a:stretch>
            <a:fillRect/>
          </a:stretch>
        </p:blipFill>
        <p:spPr>
          <a:xfrm>
            <a:off x="1801058" y="1981200"/>
            <a:ext cx="8586709" cy="3923119"/>
          </a:xfrm>
          <a:prstGeom prst="rect">
            <a:avLst/>
          </a:prstGeom>
        </p:spPr>
      </p:pic>
      <p:sp>
        <p:nvSpPr>
          <p:cNvPr id="4" name="Slide Number Placeholder 3"/>
          <p:cNvSpPr>
            <a:spLocks noGrp="1"/>
          </p:cNvSpPr>
          <p:nvPr>
            <p:ph type="sldNum" sz="quarter" idx="12"/>
          </p:nvPr>
        </p:nvSpPr>
        <p:spPr/>
        <p:txBody>
          <a:bodyPr/>
          <a:lstStyle/>
          <a:p>
            <a:fld id="{2A013F82-EE5E-44EE-A61D-E31C6657F26F}" type="slidenum">
              <a:rPr lang="en-US" smtClean="0"/>
              <a:t>16</a:t>
            </a:fld>
            <a:endParaRPr lang="en-US"/>
          </a:p>
        </p:txBody>
      </p:sp>
    </p:spTree>
    <p:extLst>
      <p:ext uri="{BB962C8B-B14F-4D97-AF65-F5344CB8AC3E}">
        <p14:creationId xmlns:p14="http://schemas.microsoft.com/office/powerpoint/2010/main" val="75689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Help Them?</a:t>
            </a:r>
            <a:endParaRPr lang="en-US" dirty="0"/>
          </a:p>
        </p:txBody>
      </p:sp>
      <p:sp>
        <p:nvSpPr>
          <p:cNvPr id="3" name="Content Placeholder 2"/>
          <p:cNvSpPr>
            <a:spLocks noGrp="1"/>
          </p:cNvSpPr>
          <p:nvPr>
            <p:ph idx="1"/>
          </p:nvPr>
        </p:nvSpPr>
        <p:spPr>
          <a:xfrm>
            <a:off x="1522413" y="1371599"/>
            <a:ext cx="9134391" cy="4800601"/>
          </a:xfrm>
        </p:spPr>
        <p:txBody>
          <a:bodyPr>
            <a:normAutofit lnSpcReduction="10000"/>
          </a:bodyPr>
          <a:lstStyle/>
          <a:p>
            <a:r>
              <a:rPr lang="en-US" dirty="0" smtClean="0"/>
              <a:t>System semantics:</a:t>
            </a:r>
          </a:p>
          <a:p>
            <a:pPr lvl="1"/>
            <a:r>
              <a:rPr lang="en-US" dirty="0" smtClean="0"/>
              <a:t>P/P/R/F and structure/behavior/control and function</a:t>
            </a:r>
          </a:p>
          <a:p>
            <a:r>
              <a:rPr lang="en-US" dirty="0" smtClean="0"/>
              <a:t>Domain semantics</a:t>
            </a:r>
          </a:p>
          <a:p>
            <a:pPr lvl="1"/>
            <a:r>
              <a:rPr lang="en-US" dirty="0" smtClean="0"/>
              <a:t>Supplier, Customer, Flow, Unit of Handling, Channel</a:t>
            </a:r>
          </a:p>
          <a:p>
            <a:r>
              <a:rPr lang="en-US" dirty="0" smtClean="0"/>
              <a:t>Domain Processes</a:t>
            </a:r>
          </a:p>
          <a:p>
            <a:pPr lvl="1"/>
            <a:r>
              <a:rPr lang="en-US" dirty="0" smtClean="0"/>
              <a:t>Transportation, Cross-Docking, Receiving, Inventory, Shipping</a:t>
            </a:r>
          </a:p>
          <a:p>
            <a:r>
              <a:rPr lang="en-US" dirty="0" smtClean="0"/>
              <a:t>Principles</a:t>
            </a:r>
          </a:p>
          <a:p>
            <a:pPr lvl="1"/>
            <a:r>
              <a:rPr lang="en-US" dirty="0" smtClean="0"/>
              <a:t>Conservation of flow—over some time interval!</a:t>
            </a:r>
          </a:p>
          <a:p>
            <a:pPr lvl="1"/>
            <a:r>
              <a:rPr lang="en-US" dirty="0" smtClean="0"/>
              <a:t>Uncertainty</a:t>
            </a:r>
          </a:p>
          <a:p>
            <a:r>
              <a:rPr lang="en-US" dirty="0" smtClean="0">
                <a:solidFill>
                  <a:srgbClr val="FFFF00"/>
                </a:solidFill>
              </a:rPr>
              <a:t>Use the as-is scenario as the platform for introducing the domain knowledge</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17</a:t>
            </a:fld>
            <a:endParaRPr lang="en-US"/>
          </a:p>
        </p:txBody>
      </p:sp>
    </p:spTree>
    <p:extLst>
      <p:ext uri="{BB962C8B-B14F-4D97-AF65-F5344CB8AC3E}">
        <p14:creationId xmlns:p14="http://schemas.microsoft.com/office/powerpoint/2010/main" val="94070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Semantics (1)</a:t>
            </a:r>
            <a:endParaRPr lang="en-US" dirty="0"/>
          </a:p>
        </p:txBody>
      </p:sp>
      <p:sp>
        <p:nvSpPr>
          <p:cNvPr id="3" name="Content Placeholder 2"/>
          <p:cNvSpPr>
            <a:spLocks noGrp="1"/>
          </p:cNvSpPr>
          <p:nvPr>
            <p:ph idx="1"/>
          </p:nvPr>
        </p:nvSpPr>
        <p:spPr/>
        <p:txBody>
          <a:bodyPr/>
          <a:lstStyle/>
          <a:p>
            <a:r>
              <a:rPr lang="en-US" dirty="0" smtClean="0"/>
              <a:t>Product:  what is flowing</a:t>
            </a:r>
          </a:p>
          <a:p>
            <a:r>
              <a:rPr lang="en-US" dirty="0" smtClean="0"/>
              <a:t>Process: how the flow is transformed</a:t>
            </a:r>
          </a:p>
          <a:p>
            <a:r>
              <a:rPr lang="en-US" dirty="0" smtClean="0"/>
              <a:t>Resource: that which executes the transformation</a:t>
            </a:r>
          </a:p>
          <a:p>
            <a:r>
              <a:rPr lang="en-US" dirty="0" smtClean="0"/>
              <a:t>Facility: the organization of resources through which the product flows</a:t>
            </a:r>
            <a:endParaRPr lang="en-US" dirty="0"/>
          </a:p>
        </p:txBody>
      </p:sp>
      <p:sp>
        <p:nvSpPr>
          <p:cNvPr id="4" name="TextBox 3"/>
          <p:cNvSpPr txBox="1"/>
          <p:nvPr/>
        </p:nvSpPr>
        <p:spPr>
          <a:xfrm>
            <a:off x="2360613" y="4800600"/>
            <a:ext cx="7467600" cy="954107"/>
          </a:xfrm>
          <a:prstGeom prst="rect">
            <a:avLst/>
          </a:prstGeom>
          <a:noFill/>
        </p:spPr>
        <p:txBody>
          <a:bodyPr wrap="square" rtlCol="0">
            <a:spAutoFit/>
          </a:bodyPr>
          <a:lstStyle/>
          <a:p>
            <a:pPr algn="ctr"/>
            <a:r>
              <a:rPr lang="en-US" sz="2800" i="1" dirty="0" smtClean="0">
                <a:solidFill>
                  <a:srgbClr val="FFFF00"/>
                </a:solidFill>
              </a:rPr>
              <a:t>These can be directly observed in any particular system domain, any application domain.</a:t>
            </a:r>
            <a:endParaRPr lang="en-US" sz="2800" i="1"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18</a:t>
            </a:fld>
            <a:endParaRPr lang="en-US"/>
          </a:p>
        </p:txBody>
      </p:sp>
    </p:spTree>
    <p:extLst>
      <p:ext uri="{BB962C8B-B14F-4D97-AF65-F5344CB8AC3E}">
        <p14:creationId xmlns:p14="http://schemas.microsoft.com/office/powerpoint/2010/main" val="14839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Semantics (2)</a:t>
            </a:r>
            <a:endParaRPr lang="en-US" dirty="0"/>
          </a:p>
        </p:txBody>
      </p:sp>
      <p:sp>
        <p:nvSpPr>
          <p:cNvPr id="3" name="Content Placeholder 2"/>
          <p:cNvSpPr>
            <a:spLocks noGrp="1"/>
          </p:cNvSpPr>
          <p:nvPr>
            <p:ph idx="1"/>
          </p:nvPr>
        </p:nvSpPr>
        <p:spPr/>
        <p:txBody>
          <a:bodyPr/>
          <a:lstStyle/>
          <a:p>
            <a:r>
              <a:rPr lang="en-US" dirty="0" smtClean="0"/>
              <a:t>Structure:  the set of resources and how they are connected (this determines what flows are possible)</a:t>
            </a:r>
          </a:p>
          <a:p>
            <a:r>
              <a:rPr lang="en-US" dirty="0" smtClean="0"/>
              <a:t>Behavior: a resource’s possible behaviors are described by the kinds of processes it is capable of performing</a:t>
            </a:r>
          </a:p>
          <a:p>
            <a:r>
              <a:rPr lang="en-US" dirty="0" smtClean="0"/>
              <a:t>Control: determines which resources perform which processes on a unit of flow and the sequence of processes executed by a resource</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19</a:t>
            </a:fld>
            <a:endParaRPr lang="en-US"/>
          </a:p>
        </p:txBody>
      </p:sp>
    </p:spTree>
    <p:extLst>
      <p:ext uri="{BB962C8B-B14F-4D97-AF65-F5344CB8AC3E}">
        <p14:creationId xmlns:p14="http://schemas.microsoft.com/office/powerpoint/2010/main" val="314352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4875213" y="1355530"/>
            <a:ext cx="2438400" cy="4146940"/>
          </a:xfrm>
          <a:solidFill>
            <a:schemeClr val="tx1"/>
          </a:solidFill>
        </p:spPr>
      </p:pic>
      <p:sp>
        <p:nvSpPr>
          <p:cNvPr id="3" name="Title 2"/>
          <p:cNvSpPr>
            <a:spLocks noGrp="1"/>
          </p:cNvSpPr>
          <p:nvPr>
            <p:ph type="title"/>
          </p:nvPr>
        </p:nvSpPr>
        <p:spPr/>
        <p:txBody>
          <a:bodyPr/>
          <a:lstStyle/>
          <a:p>
            <a:r>
              <a:rPr lang="en-US" dirty="0" smtClean="0"/>
              <a:t>Your turn</a:t>
            </a:r>
            <a:endParaRPr lang="en-US" dirty="0"/>
          </a:p>
        </p:txBody>
      </p:sp>
      <p:sp>
        <p:nvSpPr>
          <p:cNvPr id="4" name="Text Placeholder 3"/>
          <p:cNvSpPr>
            <a:spLocks noGrp="1"/>
          </p:cNvSpPr>
          <p:nvPr>
            <p:ph type="body" sz="half" idx="2"/>
          </p:nvPr>
        </p:nvSpPr>
        <p:spPr/>
        <p:txBody>
          <a:bodyPr/>
          <a:lstStyle/>
          <a:p>
            <a:endParaRPr lang="en-US" dirty="0"/>
          </a:p>
        </p:txBody>
      </p:sp>
      <p:sp>
        <p:nvSpPr>
          <p:cNvPr id="2" name="Slide Number Placeholder 1"/>
          <p:cNvSpPr>
            <a:spLocks noGrp="1"/>
          </p:cNvSpPr>
          <p:nvPr>
            <p:ph type="sldNum" sz="quarter" idx="12"/>
          </p:nvPr>
        </p:nvSpPr>
        <p:spPr/>
        <p:txBody>
          <a:bodyPr/>
          <a:lstStyle/>
          <a:p>
            <a:fld id="{8897352B-712A-4FC8-99F7-9C4C540931BE}" type="slidenum">
              <a:rPr lang="en-US" smtClean="0"/>
              <a:pPr/>
              <a:t>2</a:t>
            </a:fld>
            <a:endParaRPr lang="en-US" dirty="0"/>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Semantics (3)</a:t>
            </a:r>
            <a:endParaRPr lang="en-US" dirty="0"/>
          </a:p>
        </p:txBody>
      </p:sp>
      <p:sp>
        <p:nvSpPr>
          <p:cNvPr id="3" name="Content Placeholder 2"/>
          <p:cNvSpPr>
            <a:spLocks noGrp="1"/>
          </p:cNvSpPr>
          <p:nvPr>
            <p:ph idx="1"/>
          </p:nvPr>
        </p:nvSpPr>
        <p:spPr/>
        <p:txBody>
          <a:bodyPr>
            <a:normAutofit lnSpcReduction="10000"/>
          </a:bodyPr>
          <a:lstStyle/>
          <a:p>
            <a:r>
              <a:rPr lang="en-US" dirty="0" smtClean="0"/>
              <a:t>Function</a:t>
            </a:r>
          </a:p>
          <a:p>
            <a:pPr lvl="1"/>
            <a:r>
              <a:rPr lang="en-US" dirty="0" smtClean="0"/>
              <a:t>An abstraction of process, with no specific associated product or resource</a:t>
            </a:r>
          </a:p>
          <a:p>
            <a:pPr lvl="1"/>
            <a:r>
              <a:rPr lang="en-US" dirty="0" smtClean="0"/>
              <a:t>Describes a </a:t>
            </a:r>
            <a:r>
              <a:rPr lang="en-US" i="1" dirty="0" smtClean="0"/>
              <a:t>type</a:t>
            </a:r>
            <a:r>
              <a:rPr lang="en-US" dirty="0"/>
              <a:t> </a:t>
            </a:r>
            <a:r>
              <a:rPr lang="en-US" dirty="0" smtClean="0"/>
              <a:t>of process that might be applied to a </a:t>
            </a:r>
            <a:r>
              <a:rPr lang="en-US" i="1" dirty="0" smtClean="0"/>
              <a:t>type</a:t>
            </a:r>
            <a:r>
              <a:rPr lang="en-US" dirty="0" smtClean="0"/>
              <a:t>  of product using some </a:t>
            </a:r>
            <a:r>
              <a:rPr lang="en-US" i="1" dirty="0" smtClean="0"/>
              <a:t>type</a:t>
            </a:r>
            <a:r>
              <a:rPr lang="en-US" dirty="0" smtClean="0"/>
              <a:t> of resource</a:t>
            </a:r>
          </a:p>
          <a:p>
            <a:r>
              <a:rPr lang="en-US" dirty="0" smtClean="0"/>
              <a:t>Examples: </a:t>
            </a:r>
          </a:p>
          <a:p>
            <a:pPr lvl="1"/>
            <a:r>
              <a:rPr lang="en-US" dirty="0" smtClean="0"/>
              <a:t>In warehousing, we can speak of an </a:t>
            </a:r>
            <a:r>
              <a:rPr lang="en-US" i="1" dirty="0" smtClean="0"/>
              <a:t>inbound function</a:t>
            </a:r>
            <a:r>
              <a:rPr lang="en-US" dirty="0" smtClean="0"/>
              <a:t>  without identifying a specific warehouse, specific products, specific processes or specific resources</a:t>
            </a:r>
          </a:p>
          <a:p>
            <a:pPr lvl="1"/>
            <a:r>
              <a:rPr lang="en-US" dirty="0" smtClean="0"/>
              <a:t>In healthcare delivery, we can speak of </a:t>
            </a:r>
            <a:r>
              <a:rPr lang="en-US" i="1" dirty="0" smtClean="0"/>
              <a:t>triage</a:t>
            </a:r>
            <a:r>
              <a:rPr lang="en-US" dirty="0" smtClean="0"/>
              <a:t> without identifying a specific scenario</a:t>
            </a:r>
          </a:p>
          <a:p>
            <a:pPr lvl="1"/>
            <a:r>
              <a:rPr lang="en-US" dirty="0" smtClean="0"/>
              <a:t>In manufacturing, we can speak of </a:t>
            </a:r>
            <a:r>
              <a:rPr lang="en-US" i="1" dirty="0" smtClean="0"/>
              <a:t>work in process buffer</a:t>
            </a:r>
            <a:r>
              <a:rPr lang="en-US" dirty="0" smtClean="0"/>
              <a:t>  without identifying a specific product</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20</a:t>
            </a:fld>
            <a:endParaRPr lang="en-US"/>
          </a:p>
        </p:txBody>
      </p:sp>
    </p:spTree>
    <p:extLst>
      <p:ext uri="{BB962C8B-B14F-4D97-AF65-F5344CB8AC3E}">
        <p14:creationId xmlns:p14="http://schemas.microsoft.com/office/powerpoint/2010/main" val="34429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To-Be Scenario</a:t>
            </a:r>
            <a:endParaRPr lang="en-US" dirty="0"/>
          </a:p>
        </p:txBody>
      </p:sp>
      <p:sp>
        <p:nvSpPr>
          <p:cNvPr id="3" name="Rectangle 2"/>
          <p:cNvSpPr/>
          <p:nvPr/>
        </p:nvSpPr>
        <p:spPr>
          <a:xfrm>
            <a:off x="760412" y="30480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Suppliers</a:t>
            </a:r>
            <a:endParaRPr lang="en-US" dirty="0"/>
          </a:p>
        </p:txBody>
      </p:sp>
      <p:sp>
        <p:nvSpPr>
          <p:cNvPr id="4" name="Rectangle 3"/>
          <p:cNvSpPr/>
          <p:nvPr/>
        </p:nvSpPr>
        <p:spPr>
          <a:xfrm>
            <a:off x="9371012" y="30480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Customers (Restaurants)</a:t>
            </a:r>
            <a:endParaRPr lang="en-US" dirty="0"/>
          </a:p>
        </p:txBody>
      </p:sp>
      <p:sp>
        <p:nvSpPr>
          <p:cNvPr id="5" name="Rectangle 4"/>
          <p:cNvSpPr/>
          <p:nvPr/>
        </p:nvSpPr>
        <p:spPr>
          <a:xfrm>
            <a:off x="5027612" y="12573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a:t>
            </a:r>
            <a:endParaRPr lang="en-US" dirty="0"/>
          </a:p>
        </p:txBody>
      </p:sp>
      <p:sp>
        <p:nvSpPr>
          <p:cNvPr id="6" name="Rectangle 5"/>
          <p:cNvSpPr/>
          <p:nvPr/>
        </p:nvSpPr>
        <p:spPr>
          <a:xfrm>
            <a:off x="5023217" y="2412332"/>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Cross-Dock</a:t>
            </a:r>
            <a:endParaRPr lang="en-US" dirty="0"/>
          </a:p>
        </p:txBody>
      </p:sp>
      <p:sp>
        <p:nvSpPr>
          <p:cNvPr id="7" name="Rectangle 6"/>
          <p:cNvSpPr/>
          <p:nvPr/>
        </p:nvSpPr>
        <p:spPr>
          <a:xfrm>
            <a:off x="5027612" y="3483757"/>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Inventory</a:t>
            </a:r>
            <a:endParaRPr lang="en-US" dirty="0"/>
          </a:p>
        </p:txBody>
      </p:sp>
      <p:cxnSp>
        <p:nvCxnSpPr>
          <p:cNvPr id="9" name="Straight Arrow Connector 8"/>
          <p:cNvCxnSpPr>
            <a:stCxn id="3" idx="3"/>
            <a:endCxn id="5" idx="1"/>
          </p:cNvCxnSpPr>
          <p:nvPr/>
        </p:nvCxnSpPr>
        <p:spPr>
          <a:xfrm flipV="1">
            <a:off x="2741612" y="1638300"/>
            <a:ext cx="2286000" cy="1790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4" idx="1"/>
          </p:cNvCxnSpPr>
          <p:nvPr/>
        </p:nvCxnSpPr>
        <p:spPr>
          <a:xfrm>
            <a:off x="7008812" y="1638300"/>
            <a:ext cx="2362200" cy="1790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6" idx="1"/>
          </p:cNvCxnSpPr>
          <p:nvPr/>
        </p:nvCxnSpPr>
        <p:spPr>
          <a:xfrm flipV="1">
            <a:off x="2741612" y="2793332"/>
            <a:ext cx="2281605" cy="6356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4" idx="1"/>
          </p:cNvCxnSpPr>
          <p:nvPr/>
        </p:nvCxnSpPr>
        <p:spPr>
          <a:xfrm flipV="1">
            <a:off x="6932612" y="3429000"/>
            <a:ext cx="2438400" cy="5881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7" idx="1"/>
          </p:cNvCxnSpPr>
          <p:nvPr/>
        </p:nvCxnSpPr>
        <p:spPr>
          <a:xfrm>
            <a:off x="2741612" y="3429000"/>
            <a:ext cx="2286000" cy="5881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4" idx="1"/>
          </p:cNvCxnSpPr>
          <p:nvPr/>
        </p:nvCxnSpPr>
        <p:spPr>
          <a:xfrm>
            <a:off x="7004417" y="2793332"/>
            <a:ext cx="2366595" cy="6356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33012" y="3792354"/>
            <a:ext cx="792525" cy="369332"/>
          </a:xfrm>
          <a:prstGeom prst="rect">
            <a:avLst/>
          </a:prstGeom>
          <a:noFill/>
        </p:spPr>
        <p:txBody>
          <a:bodyPr wrap="none" rtlCol="0">
            <a:spAutoFit/>
          </a:bodyPr>
          <a:lstStyle/>
          <a:p>
            <a:r>
              <a:rPr lang="en-US" dirty="0" smtClean="0"/>
              <a:t>(&gt;200)</a:t>
            </a:r>
            <a:endParaRPr lang="en-US" dirty="0"/>
          </a:p>
        </p:txBody>
      </p:sp>
      <p:sp>
        <p:nvSpPr>
          <p:cNvPr id="26" name="TextBox 25"/>
          <p:cNvSpPr txBox="1"/>
          <p:nvPr/>
        </p:nvSpPr>
        <p:spPr>
          <a:xfrm>
            <a:off x="1326355" y="3792354"/>
            <a:ext cx="1135567" cy="369332"/>
          </a:xfrm>
          <a:prstGeom prst="rect">
            <a:avLst/>
          </a:prstGeom>
          <a:noFill/>
        </p:spPr>
        <p:txBody>
          <a:bodyPr wrap="none" rtlCol="0">
            <a:spAutoFit/>
          </a:bodyPr>
          <a:lstStyle/>
          <a:p>
            <a:r>
              <a:rPr lang="en-US" dirty="0" smtClean="0"/>
              <a:t>(“many?”)</a:t>
            </a:r>
            <a:endParaRPr lang="en-US" dirty="0"/>
          </a:p>
        </p:txBody>
      </p:sp>
      <p:sp>
        <p:nvSpPr>
          <p:cNvPr id="41" name="TextBox 40"/>
          <p:cNvSpPr txBox="1"/>
          <p:nvPr/>
        </p:nvSpPr>
        <p:spPr>
          <a:xfrm>
            <a:off x="517636" y="5410200"/>
            <a:ext cx="2909776" cy="646331"/>
          </a:xfrm>
          <a:prstGeom prst="rect">
            <a:avLst/>
          </a:prstGeom>
          <a:noFill/>
        </p:spPr>
        <p:txBody>
          <a:bodyPr wrap="square" rtlCol="0">
            <a:spAutoFit/>
          </a:bodyPr>
          <a:lstStyle/>
          <a:p>
            <a:r>
              <a:rPr lang="en-US" dirty="0" smtClean="0"/>
              <a:t>Designed solution must accommodate growth</a:t>
            </a:r>
            <a:endParaRPr lang="en-US" dirty="0"/>
          </a:p>
        </p:txBody>
      </p:sp>
      <p:sp>
        <p:nvSpPr>
          <p:cNvPr id="30" name="Rectangle 29"/>
          <p:cNvSpPr/>
          <p:nvPr/>
        </p:nvSpPr>
        <p:spPr>
          <a:xfrm>
            <a:off x="5027612" y="4859982"/>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Inventory</a:t>
            </a:r>
            <a:endParaRPr lang="en-US" dirty="0"/>
          </a:p>
        </p:txBody>
      </p:sp>
      <p:cxnSp>
        <p:nvCxnSpPr>
          <p:cNvPr id="31" name="Straight Arrow Connector 30"/>
          <p:cNvCxnSpPr>
            <a:stCxn id="30" idx="3"/>
            <a:endCxn id="4" idx="1"/>
          </p:cNvCxnSpPr>
          <p:nvPr/>
        </p:nvCxnSpPr>
        <p:spPr>
          <a:xfrm flipV="1">
            <a:off x="6932612" y="3429000"/>
            <a:ext cx="2438400" cy="19643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3"/>
            <a:endCxn id="30" idx="1"/>
          </p:cNvCxnSpPr>
          <p:nvPr/>
        </p:nvCxnSpPr>
        <p:spPr>
          <a:xfrm>
            <a:off x="2741612" y="3429000"/>
            <a:ext cx="2286000" cy="196438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A013F82-EE5E-44EE-A61D-E31C6657F26F}" type="slidenum">
              <a:rPr lang="en-US" smtClean="0"/>
              <a:t>21</a:t>
            </a:fld>
            <a:endParaRPr lang="en-US"/>
          </a:p>
        </p:txBody>
      </p:sp>
    </p:spTree>
    <p:extLst>
      <p:ext uri="{BB962C8B-B14F-4D97-AF65-F5344CB8AC3E}">
        <p14:creationId xmlns:p14="http://schemas.microsoft.com/office/powerpoint/2010/main" val="24612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we identify the “best” warehouse design for FFN?</a:t>
            </a:r>
            <a:endParaRPr lang="en-US" dirty="0"/>
          </a:p>
        </p:txBody>
      </p:sp>
      <p:cxnSp>
        <p:nvCxnSpPr>
          <p:cNvPr id="4" name="Straight Arrow Connector 3"/>
          <p:cNvCxnSpPr/>
          <p:nvPr/>
        </p:nvCxnSpPr>
        <p:spPr>
          <a:xfrm>
            <a:off x="1979612" y="5562600"/>
            <a:ext cx="4876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979612" y="2133600"/>
            <a:ext cx="0" cy="3429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5966" y="2087880"/>
            <a:ext cx="3451592" cy="3226526"/>
          </a:xfrm>
          <a:custGeom>
            <a:avLst/>
            <a:gdLst>
              <a:gd name="connsiteX0" fmla="*/ 0 w 3451592"/>
              <a:gd name="connsiteY0" fmla="*/ 3226526 h 3226526"/>
              <a:gd name="connsiteX1" fmla="*/ 1280160 w 3451592"/>
              <a:gd name="connsiteY1" fmla="*/ 3017520 h 3226526"/>
              <a:gd name="connsiteX2" fmla="*/ 2547257 w 3451592"/>
              <a:gd name="connsiteY2" fmla="*/ 2364377 h 3226526"/>
              <a:gd name="connsiteX3" fmla="*/ 3331028 w 3451592"/>
              <a:gd name="connsiteY3" fmla="*/ 705394 h 3226526"/>
              <a:gd name="connsiteX4" fmla="*/ 3448594 w 3451592"/>
              <a:gd name="connsiteY4" fmla="*/ 0 h 3226526"/>
              <a:gd name="connsiteX5" fmla="*/ 3448594 w 3451592"/>
              <a:gd name="connsiteY5" fmla="*/ 0 h 322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1592" h="3226526">
                <a:moveTo>
                  <a:pt x="0" y="3226526"/>
                </a:moveTo>
                <a:cubicBezTo>
                  <a:pt x="427808" y="3193868"/>
                  <a:pt x="855617" y="3161211"/>
                  <a:pt x="1280160" y="3017520"/>
                </a:cubicBezTo>
                <a:cubicBezTo>
                  <a:pt x="1704703" y="2873828"/>
                  <a:pt x="2205446" y="2749731"/>
                  <a:pt x="2547257" y="2364377"/>
                </a:cubicBezTo>
                <a:cubicBezTo>
                  <a:pt x="2889068" y="1979023"/>
                  <a:pt x="3180805" y="1099457"/>
                  <a:pt x="3331028" y="705394"/>
                </a:cubicBezTo>
                <a:cubicBezTo>
                  <a:pt x="3481251" y="311331"/>
                  <a:pt x="3448594" y="0"/>
                  <a:pt x="3448594" y="0"/>
                </a:cubicBezTo>
                <a:lnTo>
                  <a:pt x="3448594"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0812" y="5810795"/>
            <a:ext cx="1856727" cy="461665"/>
          </a:xfrm>
          <a:prstGeom prst="rect">
            <a:avLst/>
          </a:prstGeom>
          <a:noFill/>
        </p:spPr>
        <p:txBody>
          <a:bodyPr wrap="none" rtlCol="0">
            <a:spAutoFit/>
          </a:bodyPr>
          <a:lstStyle/>
          <a:p>
            <a:r>
              <a:rPr lang="en-US" sz="2400" dirty="0" smtClean="0"/>
              <a:t>Service Level</a:t>
            </a:r>
            <a:endParaRPr lang="en-US" sz="2400" dirty="0"/>
          </a:p>
        </p:txBody>
      </p:sp>
      <p:sp>
        <p:nvSpPr>
          <p:cNvPr id="11" name="TextBox 10"/>
          <p:cNvSpPr txBox="1"/>
          <p:nvPr/>
        </p:nvSpPr>
        <p:spPr>
          <a:xfrm rot="16200000">
            <a:off x="1209819" y="3617269"/>
            <a:ext cx="761747" cy="461665"/>
          </a:xfrm>
          <a:prstGeom prst="rect">
            <a:avLst/>
          </a:prstGeom>
          <a:noFill/>
        </p:spPr>
        <p:txBody>
          <a:bodyPr wrap="none" rtlCol="0">
            <a:spAutoFit/>
          </a:bodyPr>
          <a:lstStyle/>
          <a:p>
            <a:r>
              <a:rPr lang="en-US" sz="2400" dirty="0" smtClean="0"/>
              <a:t>Cost</a:t>
            </a:r>
            <a:endParaRPr lang="en-US" sz="2400" dirty="0"/>
          </a:p>
        </p:txBody>
      </p:sp>
      <p:cxnSp>
        <p:nvCxnSpPr>
          <p:cNvPr id="13" name="Straight Connector 12"/>
          <p:cNvCxnSpPr/>
          <p:nvPr/>
        </p:nvCxnSpPr>
        <p:spPr>
          <a:xfrm flipV="1">
            <a:off x="5332412" y="2286000"/>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18412" y="2438400"/>
            <a:ext cx="3429000" cy="1384995"/>
          </a:xfrm>
          <a:prstGeom prst="rect">
            <a:avLst/>
          </a:prstGeom>
          <a:noFill/>
        </p:spPr>
        <p:txBody>
          <a:bodyPr wrap="square" rtlCol="0">
            <a:spAutoFit/>
          </a:bodyPr>
          <a:lstStyle/>
          <a:p>
            <a:r>
              <a:rPr lang="en-US" sz="2800" dirty="0" smtClean="0">
                <a:solidFill>
                  <a:srgbClr val="FFFF00"/>
                </a:solidFill>
              </a:rPr>
              <a:t>Minimize the cost to meet a service level of (1-</a:t>
            </a:r>
            <a:r>
              <a:rPr lang="el-GR" sz="2800" dirty="0" smtClean="0">
                <a:solidFill>
                  <a:srgbClr val="FFFF00"/>
                </a:solidFill>
              </a:rPr>
              <a:t>α</a:t>
            </a:r>
            <a:r>
              <a:rPr lang="en-US" sz="2800" dirty="0" smtClean="0">
                <a:solidFill>
                  <a:srgbClr val="FFFF00"/>
                </a:solidFill>
              </a:rPr>
              <a:t>)100%.</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2A013F82-EE5E-44EE-A61D-E31C6657F26F}" type="slidenum">
              <a:rPr lang="en-US" smtClean="0"/>
              <a:t>22</a:t>
            </a:fld>
            <a:endParaRPr lang="en-US"/>
          </a:p>
        </p:txBody>
      </p:sp>
    </p:spTree>
    <p:extLst>
      <p:ext uri="{BB962C8B-B14F-4D97-AF65-F5344CB8AC3E}">
        <p14:creationId xmlns:p14="http://schemas.microsoft.com/office/powerpoint/2010/main" val="128317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6095999" cy="1371600"/>
          </a:xfrm>
        </p:spPr>
        <p:txBody>
          <a:bodyPr/>
          <a:lstStyle/>
          <a:p>
            <a:r>
              <a:rPr lang="en-US" dirty="0" smtClean="0"/>
              <a:t>What System </a:t>
            </a:r>
            <a:r>
              <a:rPr lang="en-US" i="1" u="sng" dirty="0" smtClean="0"/>
              <a:t>Functions</a:t>
            </a:r>
            <a:r>
              <a:rPr lang="en-US" dirty="0" smtClean="0"/>
              <a:t> Are Essential for Creating Value?</a:t>
            </a:r>
            <a:endParaRPr lang="en-US" dirty="0"/>
          </a:p>
        </p:txBody>
      </p:sp>
      <p:sp>
        <p:nvSpPr>
          <p:cNvPr id="3" name="Content Placeholder 2"/>
          <p:cNvSpPr>
            <a:spLocks noGrp="1"/>
          </p:cNvSpPr>
          <p:nvPr>
            <p:ph idx="1"/>
          </p:nvPr>
        </p:nvSpPr>
        <p:spPr/>
        <p:txBody>
          <a:bodyPr/>
          <a:lstStyle/>
          <a:p>
            <a:r>
              <a:rPr lang="en-US" dirty="0" smtClean="0"/>
              <a:t>Follow one particular SKU through the warehouse channel and record every </a:t>
            </a:r>
            <a:r>
              <a:rPr lang="en-US" i="1" u="sng" dirty="0" smtClean="0"/>
              <a:t>process</a:t>
            </a:r>
            <a:r>
              <a:rPr lang="en-US" dirty="0" smtClean="0"/>
              <a:t> executed by a </a:t>
            </a:r>
            <a:r>
              <a:rPr lang="en-US" i="1" u="sng" dirty="0" smtClean="0"/>
              <a:t>resource</a:t>
            </a:r>
            <a:endParaRPr lang="en-US" dirty="0" smtClean="0"/>
          </a:p>
          <a:p>
            <a:r>
              <a:rPr lang="en-US" dirty="0" smtClean="0"/>
              <a:t>Imagine you have a GoPro camera on a customer shippable unit </a:t>
            </a:r>
          </a:p>
          <a:p>
            <a:r>
              <a:rPr lang="en-US" dirty="0" smtClean="0"/>
              <a:t>It comes in on a full pallet</a:t>
            </a:r>
          </a:p>
          <a:p>
            <a:r>
              <a:rPr lang="en-US" dirty="0" smtClean="0"/>
              <a:t>It goes out in a mixed pallet</a:t>
            </a:r>
          </a:p>
          <a:p>
            <a:r>
              <a:rPr lang="en-US" dirty="0" smtClean="0"/>
              <a:t>What happens in between?</a:t>
            </a:r>
          </a:p>
          <a:p>
            <a:endParaRPr lang="en-US" dirty="0"/>
          </a:p>
          <a:p>
            <a:r>
              <a:rPr lang="en-US" dirty="0" smtClean="0"/>
              <a:t>Take a few minutes to sketch out your answer</a:t>
            </a:r>
          </a:p>
          <a:p>
            <a:pPr lvl="1"/>
            <a:endParaRPr lang="en-US" dirty="0"/>
          </a:p>
        </p:txBody>
      </p:sp>
      <p:sp>
        <p:nvSpPr>
          <p:cNvPr id="5" name="Right Arrow 4"/>
          <p:cNvSpPr/>
          <p:nvPr/>
        </p:nvSpPr>
        <p:spPr>
          <a:xfrm>
            <a:off x="9371012" y="362171"/>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752012" y="152400"/>
            <a:ext cx="2131021" cy="1340597"/>
          </a:xfrm>
          <a:prstGeom prst="rect">
            <a:avLst/>
          </a:prstGeom>
        </p:spPr>
      </p:pic>
      <p:sp>
        <p:nvSpPr>
          <p:cNvPr id="4" name="Slide Number Placeholder 3"/>
          <p:cNvSpPr>
            <a:spLocks noGrp="1"/>
          </p:cNvSpPr>
          <p:nvPr>
            <p:ph type="sldNum" sz="quarter" idx="12"/>
          </p:nvPr>
        </p:nvSpPr>
        <p:spPr/>
        <p:txBody>
          <a:bodyPr/>
          <a:lstStyle/>
          <a:p>
            <a:fld id="{2A013F82-EE5E-44EE-A61D-E31C6657F26F}" type="slidenum">
              <a:rPr lang="en-US" smtClean="0"/>
              <a:t>23</a:t>
            </a:fld>
            <a:endParaRPr lang="en-US"/>
          </a:p>
        </p:txBody>
      </p:sp>
    </p:spTree>
    <p:extLst>
      <p:ext uri="{BB962C8B-B14F-4D97-AF65-F5344CB8AC3E}">
        <p14:creationId xmlns:p14="http://schemas.microsoft.com/office/powerpoint/2010/main" val="116408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SKU in the FFN warehouse flow sees the following </a:t>
            </a:r>
            <a:r>
              <a:rPr lang="en-US" i="1" u="sng" dirty="0" smtClean="0"/>
              <a:t>processes</a:t>
            </a:r>
            <a:endParaRPr lang="en-US" i="1" u="sng" dirty="0"/>
          </a:p>
        </p:txBody>
      </p:sp>
      <p:sp>
        <p:nvSpPr>
          <p:cNvPr id="3" name="Content Placeholder 2"/>
          <p:cNvSpPr>
            <a:spLocks noGrp="1"/>
          </p:cNvSpPr>
          <p:nvPr>
            <p:ph idx="1"/>
          </p:nvPr>
        </p:nvSpPr>
        <p:spPr/>
        <p:txBody>
          <a:bodyPr>
            <a:normAutofit fontScale="92500" lnSpcReduction="20000"/>
          </a:bodyPr>
          <a:lstStyle/>
          <a:p>
            <a:r>
              <a:rPr lang="en-US" dirty="0" smtClean="0"/>
              <a:t>Unload from truck</a:t>
            </a:r>
          </a:p>
          <a:p>
            <a:r>
              <a:rPr lang="en-US" dirty="0" smtClean="0"/>
              <a:t>Receive/stage</a:t>
            </a:r>
          </a:p>
          <a:p>
            <a:r>
              <a:rPr lang="en-US" dirty="0" smtClean="0"/>
              <a:t>Move to storage location</a:t>
            </a:r>
          </a:p>
          <a:p>
            <a:r>
              <a:rPr lang="en-US" dirty="0" smtClean="0"/>
              <a:t>(pick pallet from reserve and move to forward location)</a:t>
            </a:r>
          </a:p>
          <a:p>
            <a:r>
              <a:rPr lang="en-US" dirty="0" smtClean="0"/>
              <a:t>Case/each pick from forward location</a:t>
            </a:r>
          </a:p>
          <a:p>
            <a:r>
              <a:rPr lang="en-US" dirty="0" smtClean="0"/>
              <a:t>Case/each assemble to customer order</a:t>
            </a:r>
          </a:p>
          <a:p>
            <a:r>
              <a:rPr lang="en-US" dirty="0" smtClean="0"/>
              <a:t>Customer order packed</a:t>
            </a:r>
          </a:p>
          <a:p>
            <a:r>
              <a:rPr lang="en-US" dirty="0" smtClean="0"/>
              <a:t>Customer order moved to shipping/staged</a:t>
            </a:r>
          </a:p>
          <a:p>
            <a:r>
              <a:rPr lang="en-US" dirty="0" smtClean="0"/>
              <a:t>Customer order loaded to delivery vehicle</a:t>
            </a:r>
          </a:p>
        </p:txBody>
      </p:sp>
      <p:sp>
        <p:nvSpPr>
          <p:cNvPr id="4" name="Slide Number Placeholder 3"/>
          <p:cNvSpPr>
            <a:spLocks noGrp="1"/>
          </p:cNvSpPr>
          <p:nvPr>
            <p:ph type="sldNum" sz="quarter" idx="12"/>
          </p:nvPr>
        </p:nvSpPr>
        <p:spPr/>
        <p:txBody>
          <a:bodyPr/>
          <a:lstStyle/>
          <a:p>
            <a:fld id="{2A013F82-EE5E-44EE-A61D-E31C6657F26F}" type="slidenum">
              <a:rPr lang="en-US" smtClean="0"/>
              <a:t>24</a:t>
            </a:fld>
            <a:endParaRPr lang="en-US"/>
          </a:p>
        </p:txBody>
      </p:sp>
    </p:spTree>
    <p:extLst>
      <p:ext uri="{BB962C8B-B14F-4D97-AF65-F5344CB8AC3E}">
        <p14:creationId xmlns:p14="http://schemas.microsoft.com/office/powerpoint/2010/main" val="2944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generalize this specific flow to describe the generic warehouse </a:t>
            </a:r>
            <a:r>
              <a:rPr lang="en-US" i="1" u="sng" dirty="0" smtClean="0"/>
              <a:t>functions</a:t>
            </a:r>
            <a:endParaRPr lang="en-US" i="1" u="sng" dirty="0"/>
          </a:p>
        </p:txBody>
      </p:sp>
      <p:sp>
        <p:nvSpPr>
          <p:cNvPr id="3" name="Rectangle 2"/>
          <p:cNvSpPr/>
          <p:nvPr/>
        </p:nvSpPr>
        <p:spPr>
          <a:xfrm>
            <a:off x="1322425" y="480825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Inbound Carrier</a:t>
            </a:r>
            <a:endParaRPr lang="en-US" dirty="0"/>
          </a:p>
        </p:txBody>
      </p:sp>
      <p:sp>
        <p:nvSpPr>
          <p:cNvPr id="4" name="Rectangle 3"/>
          <p:cNvSpPr/>
          <p:nvPr/>
        </p:nvSpPr>
        <p:spPr>
          <a:xfrm>
            <a:off x="9755008" y="480825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Carrier</a:t>
            </a:r>
            <a:endParaRPr lang="en-US" dirty="0"/>
          </a:p>
        </p:txBody>
      </p:sp>
      <p:sp>
        <p:nvSpPr>
          <p:cNvPr id="5" name="Rounded Rectangle 4"/>
          <p:cNvSpPr/>
          <p:nvPr/>
        </p:nvSpPr>
        <p:spPr>
          <a:xfrm>
            <a:off x="3272488" y="334387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Inbound Function</a:t>
            </a:r>
            <a:endParaRPr lang="en-US" dirty="0"/>
          </a:p>
        </p:txBody>
      </p:sp>
      <p:sp>
        <p:nvSpPr>
          <p:cNvPr id="6" name="Rounded Rectangle 5"/>
          <p:cNvSpPr/>
          <p:nvPr/>
        </p:nvSpPr>
        <p:spPr>
          <a:xfrm>
            <a:off x="5294313" y="3334345"/>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 Function</a:t>
            </a:r>
            <a:endParaRPr lang="en-US" dirty="0"/>
          </a:p>
        </p:txBody>
      </p:sp>
      <p:sp>
        <p:nvSpPr>
          <p:cNvPr id="7" name="Rounded Rectangle 6"/>
          <p:cNvSpPr/>
          <p:nvPr/>
        </p:nvSpPr>
        <p:spPr>
          <a:xfrm>
            <a:off x="7436805" y="334387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Function</a:t>
            </a:r>
            <a:endParaRPr lang="en-US" dirty="0"/>
          </a:p>
        </p:txBody>
      </p:sp>
      <p:sp>
        <p:nvSpPr>
          <p:cNvPr id="8" name="Curved Right Arrow 7"/>
          <p:cNvSpPr/>
          <p:nvPr/>
        </p:nvSpPr>
        <p:spPr>
          <a:xfrm rot="3068583" flipH="1" flipV="1">
            <a:off x="3136895" y="4087036"/>
            <a:ext cx="446136" cy="1442429"/>
          </a:xfrm>
          <a:prstGeom prst="curvedRightArrow">
            <a:avLst>
              <a:gd name="adj1" fmla="val 25000"/>
              <a:gd name="adj2" fmla="val 50415"/>
              <a:gd name="adj3" fmla="val 37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72488" y="4715470"/>
            <a:ext cx="1447800" cy="923330"/>
          </a:xfrm>
          <a:prstGeom prst="rect">
            <a:avLst/>
          </a:prstGeom>
          <a:noFill/>
        </p:spPr>
        <p:txBody>
          <a:bodyPr wrap="square" rtlCol="0">
            <a:spAutoFit/>
          </a:bodyPr>
          <a:lstStyle/>
          <a:p>
            <a:pPr algn="ctr"/>
            <a:r>
              <a:rPr lang="en-US" b="1" dirty="0" smtClean="0">
                <a:solidFill>
                  <a:srgbClr val="FFFF00"/>
                </a:solidFill>
              </a:rPr>
              <a:t>As-Delivered SKU</a:t>
            </a:r>
            <a:endParaRPr lang="en-US" b="1" dirty="0">
              <a:solidFill>
                <a:srgbClr val="FFFF00"/>
              </a:solidFill>
            </a:endParaRPr>
          </a:p>
        </p:txBody>
      </p:sp>
      <p:sp>
        <p:nvSpPr>
          <p:cNvPr id="11" name="TextBox 10"/>
          <p:cNvSpPr txBox="1"/>
          <p:nvPr/>
        </p:nvSpPr>
        <p:spPr>
          <a:xfrm>
            <a:off x="6295615" y="1964833"/>
            <a:ext cx="1447800" cy="923330"/>
          </a:xfrm>
          <a:prstGeom prst="rect">
            <a:avLst/>
          </a:prstGeom>
          <a:noFill/>
        </p:spPr>
        <p:txBody>
          <a:bodyPr wrap="square" rtlCol="0">
            <a:spAutoFit/>
          </a:bodyPr>
          <a:lstStyle/>
          <a:p>
            <a:pPr algn="ctr"/>
            <a:r>
              <a:rPr lang="en-US" b="1" dirty="0" smtClean="0">
                <a:solidFill>
                  <a:srgbClr val="FFFF00"/>
                </a:solidFill>
              </a:rPr>
              <a:t>Complete Customer Order</a:t>
            </a:r>
            <a:endParaRPr lang="en-US" b="1" dirty="0">
              <a:solidFill>
                <a:srgbClr val="FFFF00"/>
              </a:solidFill>
            </a:endParaRPr>
          </a:p>
        </p:txBody>
      </p:sp>
      <p:sp>
        <p:nvSpPr>
          <p:cNvPr id="12" name="TextBox 11"/>
          <p:cNvSpPr txBox="1"/>
          <p:nvPr/>
        </p:nvSpPr>
        <p:spPr>
          <a:xfrm>
            <a:off x="4221401" y="2183784"/>
            <a:ext cx="1447800" cy="646331"/>
          </a:xfrm>
          <a:prstGeom prst="rect">
            <a:avLst/>
          </a:prstGeom>
          <a:noFill/>
        </p:spPr>
        <p:txBody>
          <a:bodyPr wrap="square" rtlCol="0">
            <a:spAutoFit/>
          </a:bodyPr>
          <a:lstStyle/>
          <a:p>
            <a:pPr algn="ctr"/>
            <a:r>
              <a:rPr lang="en-US" b="1" dirty="0" smtClean="0">
                <a:solidFill>
                  <a:srgbClr val="FFFF00"/>
                </a:solidFill>
              </a:rPr>
              <a:t>As-Ordered SKU</a:t>
            </a:r>
            <a:endParaRPr lang="en-US" b="1" dirty="0">
              <a:solidFill>
                <a:srgbClr val="FFFF00"/>
              </a:solidFill>
            </a:endParaRPr>
          </a:p>
        </p:txBody>
      </p:sp>
      <p:sp>
        <p:nvSpPr>
          <p:cNvPr id="13" name="TextBox 12"/>
          <p:cNvSpPr txBox="1"/>
          <p:nvPr/>
        </p:nvSpPr>
        <p:spPr>
          <a:xfrm>
            <a:off x="7313612" y="4715470"/>
            <a:ext cx="1447800" cy="923330"/>
          </a:xfrm>
          <a:prstGeom prst="rect">
            <a:avLst/>
          </a:prstGeom>
          <a:noFill/>
        </p:spPr>
        <p:txBody>
          <a:bodyPr wrap="square" rtlCol="0">
            <a:spAutoFit/>
          </a:bodyPr>
          <a:lstStyle/>
          <a:p>
            <a:pPr algn="ctr"/>
            <a:r>
              <a:rPr lang="en-US" b="1" dirty="0" smtClean="0">
                <a:solidFill>
                  <a:srgbClr val="FFFF00"/>
                </a:solidFill>
              </a:rPr>
              <a:t>As-Shipped Customer Order</a:t>
            </a:r>
            <a:endParaRPr lang="en-US" b="1" dirty="0">
              <a:solidFill>
                <a:srgbClr val="FFFF00"/>
              </a:solidFill>
            </a:endParaRPr>
          </a:p>
        </p:txBody>
      </p:sp>
      <p:sp>
        <p:nvSpPr>
          <p:cNvPr id="16" name="Curved Right Arrow 15"/>
          <p:cNvSpPr/>
          <p:nvPr/>
        </p:nvSpPr>
        <p:spPr>
          <a:xfrm rot="16200000" flipH="1">
            <a:off x="6949121" y="2338902"/>
            <a:ext cx="419135" cy="1442429"/>
          </a:xfrm>
          <a:prstGeom prst="curvedRightArrow">
            <a:avLst>
              <a:gd name="adj1" fmla="val 25000"/>
              <a:gd name="adj2" fmla="val 50415"/>
              <a:gd name="adj3" fmla="val 37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rot="16200000" flipH="1">
            <a:off x="4820892" y="2369523"/>
            <a:ext cx="419135" cy="1442429"/>
          </a:xfrm>
          <a:prstGeom prst="curvedRightArrow">
            <a:avLst>
              <a:gd name="adj1" fmla="val 25000"/>
              <a:gd name="adj2" fmla="val 50415"/>
              <a:gd name="adj3" fmla="val 37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rot="18544018">
            <a:off x="8813936" y="4130544"/>
            <a:ext cx="446136" cy="1442429"/>
          </a:xfrm>
          <a:prstGeom prst="curvedRightArrow">
            <a:avLst>
              <a:gd name="adj1" fmla="val 25000"/>
              <a:gd name="adj2" fmla="val 50415"/>
              <a:gd name="adj3" fmla="val 37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lide Number Placeholder 9"/>
          <p:cNvSpPr>
            <a:spLocks noGrp="1"/>
          </p:cNvSpPr>
          <p:nvPr>
            <p:ph type="sldNum" sz="quarter" idx="12"/>
          </p:nvPr>
        </p:nvSpPr>
        <p:spPr/>
        <p:txBody>
          <a:bodyPr/>
          <a:lstStyle/>
          <a:p>
            <a:fld id="{2A013F82-EE5E-44EE-A61D-E31C6657F26F}" type="slidenum">
              <a:rPr lang="en-US" smtClean="0"/>
              <a:t>25</a:t>
            </a:fld>
            <a:endParaRPr lang="en-US"/>
          </a:p>
        </p:txBody>
      </p:sp>
    </p:spTree>
    <p:extLst>
      <p:ext uri="{BB962C8B-B14F-4D97-AF65-F5344CB8AC3E}">
        <p14:creationId xmlns:p14="http://schemas.microsoft.com/office/powerpoint/2010/main" val="35191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FFN</a:t>
            </a:r>
            <a:endParaRPr lang="en-US" dirty="0"/>
          </a:p>
        </p:txBody>
      </p:sp>
      <p:sp>
        <p:nvSpPr>
          <p:cNvPr id="4" name="Content Placeholder 3"/>
          <p:cNvSpPr>
            <a:spLocks noGrp="1"/>
          </p:cNvSpPr>
          <p:nvPr>
            <p:ph idx="1"/>
          </p:nvPr>
        </p:nvSpPr>
        <p:spPr/>
        <p:txBody>
          <a:bodyPr>
            <a:normAutofit lnSpcReduction="10000"/>
          </a:bodyPr>
          <a:lstStyle/>
          <a:p>
            <a:r>
              <a:rPr lang="en-US" dirty="0" smtClean="0"/>
              <a:t>Inbound Function “disassembles” carrier loads, receives SKUs, stages SKUs for </a:t>
            </a:r>
            <a:r>
              <a:rPr lang="en-US" dirty="0" err="1" smtClean="0"/>
              <a:t>putaway</a:t>
            </a:r>
            <a:r>
              <a:rPr lang="en-US" dirty="0" smtClean="0"/>
              <a:t>, and gets SKUs to the locations from which they will be retrieved by the Order Assembly Function</a:t>
            </a:r>
          </a:p>
          <a:p>
            <a:r>
              <a:rPr lang="en-US" dirty="0" smtClean="0"/>
              <a:t>Order Assembly is, in fact, a “manufacturing” process—it takes “order parts” from inventory and assembles them into a customer order</a:t>
            </a:r>
          </a:p>
          <a:p>
            <a:r>
              <a:rPr lang="en-US" dirty="0" smtClean="0"/>
              <a:t>Outbound Function prepares customer orders for shipment, and stages them for pickup/loading by carriers</a:t>
            </a:r>
          </a:p>
          <a:p>
            <a:r>
              <a:rPr lang="en-US" dirty="0" smtClean="0"/>
              <a:t>As-delivered and as-ordered are almost always different:</a:t>
            </a:r>
          </a:p>
          <a:p>
            <a:pPr lvl="1"/>
            <a:r>
              <a:rPr lang="en-US" dirty="0" smtClean="0"/>
              <a:t>Pallets to cases, cases to </a:t>
            </a:r>
            <a:r>
              <a:rPr lang="en-US" dirty="0" err="1" smtClean="0"/>
              <a:t>eaches</a:t>
            </a:r>
            <a:endParaRPr lang="en-US" dirty="0" smtClean="0"/>
          </a:p>
          <a:p>
            <a:pPr lvl="1"/>
            <a:r>
              <a:rPr lang="en-US" dirty="0" smtClean="0"/>
              <a:t>What flows into Order Assembly is  quite different from what flows out</a:t>
            </a:r>
          </a:p>
        </p:txBody>
      </p:sp>
      <p:pic>
        <p:nvPicPr>
          <p:cNvPr id="3" name="Picture 2"/>
          <p:cNvPicPr>
            <a:picLocks noChangeAspect="1"/>
          </p:cNvPicPr>
          <p:nvPr/>
        </p:nvPicPr>
        <p:blipFill>
          <a:blip r:embed="rId3"/>
          <a:stretch>
            <a:fillRect/>
          </a:stretch>
        </p:blipFill>
        <p:spPr>
          <a:xfrm>
            <a:off x="7466012" y="265699"/>
            <a:ext cx="4114800" cy="1602201"/>
          </a:xfrm>
          <a:prstGeom prst="rect">
            <a:avLst/>
          </a:prstGeom>
        </p:spPr>
      </p:pic>
      <p:sp>
        <p:nvSpPr>
          <p:cNvPr id="5" name="Slide Number Placeholder 4"/>
          <p:cNvSpPr>
            <a:spLocks noGrp="1"/>
          </p:cNvSpPr>
          <p:nvPr>
            <p:ph type="sldNum" sz="quarter" idx="12"/>
          </p:nvPr>
        </p:nvSpPr>
        <p:spPr/>
        <p:txBody>
          <a:bodyPr/>
          <a:lstStyle/>
          <a:p>
            <a:fld id="{2A013F82-EE5E-44EE-A61D-E31C6657F26F}" type="slidenum">
              <a:rPr lang="en-US" smtClean="0"/>
              <a:t>26</a:t>
            </a:fld>
            <a:endParaRPr lang="en-US"/>
          </a:p>
        </p:txBody>
      </p:sp>
    </p:spTree>
    <p:extLst>
      <p:ext uri="{BB962C8B-B14F-4D97-AF65-F5344CB8AC3E}">
        <p14:creationId xmlns:p14="http://schemas.microsoft.com/office/powerpoint/2010/main" val="46562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These functions are quite well-defined, both in terms of flows and in terms of “interfaces”</a:t>
            </a:r>
          </a:p>
          <a:p>
            <a:r>
              <a:rPr lang="en-US" dirty="0" smtClean="0"/>
              <a:t>We can design each function independently, provided we have a clear definition of its interfaces </a:t>
            </a:r>
            <a:r>
              <a:rPr lang="en-US" i="1" u="sng" dirty="0" smtClean="0">
                <a:solidFill>
                  <a:srgbClr val="FFFF00"/>
                </a:solidFill>
              </a:rPr>
              <a:t>and flows</a:t>
            </a:r>
          </a:p>
          <a:p>
            <a:pPr lvl="1"/>
            <a:r>
              <a:rPr lang="en-US" dirty="0" smtClean="0"/>
              <a:t>But they still have to be integrated!</a:t>
            </a:r>
          </a:p>
          <a:p>
            <a:r>
              <a:rPr lang="en-US" dirty="0" smtClean="0"/>
              <a:t>The design process is almost certainly iterative</a:t>
            </a:r>
          </a:p>
          <a:p>
            <a:r>
              <a:rPr lang="en-US" dirty="0" smtClean="0"/>
              <a:t>Of course, we could try to intuit a “grand design” all at once! (Not a good idea, especially for novices…)</a:t>
            </a:r>
            <a:endParaRPr lang="en-US" dirty="0"/>
          </a:p>
        </p:txBody>
      </p:sp>
      <p:pic>
        <p:nvPicPr>
          <p:cNvPr id="4" name="Picture 3"/>
          <p:cNvPicPr>
            <a:picLocks noChangeAspect="1"/>
          </p:cNvPicPr>
          <p:nvPr/>
        </p:nvPicPr>
        <p:blipFill>
          <a:blip r:embed="rId3"/>
          <a:stretch>
            <a:fillRect/>
          </a:stretch>
        </p:blipFill>
        <p:spPr>
          <a:xfrm>
            <a:off x="9828212" y="152400"/>
            <a:ext cx="2133785" cy="1341236"/>
          </a:xfrm>
          <a:prstGeom prst="rect">
            <a:avLst/>
          </a:prstGeom>
        </p:spPr>
      </p:pic>
      <p:sp>
        <p:nvSpPr>
          <p:cNvPr id="5" name="Right Arrow 4"/>
          <p:cNvSpPr/>
          <p:nvPr/>
        </p:nvSpPr>
        <p:spPr>
          <a:xfrm>
            <a:off x="9433219" y="5334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27</a:t>
            </a:fld>
            <a:endParaRPr lang="en-US"/>
          </a:p>
        </p:txBody>
      </p:sp>
    </p:spTree>
    <p:extLst>
      <p:ext uri="{BB962C8B-B14F-4D97-AF65-F5344CB8AC3E}">
        <p14:creationId xmlns:p14="http://schemas.microsoft.com/office/powerpoint/2010/main" val="33213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Elaborating the Inbound Function</a:t>
            </a:r>
            <a:endParaRPr lang="en-US" dirty="0"/>
          </a:p>
        </p:txBody>
      </p:sp>
      <p:sp>
        <p:nvSpPr>
          <p:cNvPr id="2" name="Rectangle 1"/>
          <p:cNvSpPr/>
          <p:nvPr/>
        </p:nvSpPr>
        <p:spPr>
          <a:xfrm>
            <a:off x="2284412" y="2895600"/>
            <a:ext cx="914400" cy="685800"/>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Carrier</a:t>
            </a:r>
            <a:endParaRPr lang="en-US" dirty="0"/>
          </a:p>
        </p:txBody>
      </p:sp>
      <p:sp>
        <p:nvSpPr>
          <p:cNvPr id="5" name="Rectangle 4"/>
          <p:cNvSpPr/>
          <p:nvPr/>
        </p:nvSpPr>
        <p:spPr>
          <a:xfrm>
            <a:off x="3275012" y="28956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a:t>
            </a:r>
            <a:endParaRPr lang="en-US" dirty="0"/>
          </a:p>
        </p:txBody>
      </p:sp>
      <p:sp>
        <p:nvSpPr>
          <p:cNvPr id="6" name="Rectangle 5"/>
          <p:cNvSpPr/>
          <p:nvPr/>
        </p:nvSpPr>
        <p:spPr>
          <a:xfrm>
            <a:off x="4418012" y="28956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7" name="Rectangle 6"/>
          <p:cNvSpPr/>
          <p:nvPr/>
        </p:nvSpPr>
        <p:spPr>
          <a:xfrm>
            <a:off x="5561012" y="28956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8" name="Rectangle 7"/>
          <p:cNvSpPr/>
          <p:nvPr/>
        </p:nvSpPr>
        <p:spPr>
          <a:xfrm>
            <a:off x="6704012" y="28956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9" name="Rectangle 8"/>
          <p:cNvSpPr/>
          <p:nvPr/>
        </p:nvSpPr>
        <p:spPr>
          <a:xfrm>
            <a:off x="7847012" y="28956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0" name="Rectangle 9"/>
          <p:cNvSpPr/>
          <p:nvPr/>
        </p:nvSpPr>
        <p:spPr>
          <a:xfrm>
            <a:off x="8990012" y="2895600"/>
            <a:ext cx="1143000" cy="685800"/>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a:t>
            </a:r>
            <a:endParaRPr lang="en-US" dirty="0"/>
          </a:p>
        </p:txBody>
      </p:sp>
      <p:sp>
        <p:nvSpPr>
          <p:cNvPr id="3" name="TextBox 2"/>
          <p:cNvSpPr txBox="1"/>
          <p:nvPr/>
        </p:nvSpPr>
        <p:spPr>
          <a:xfrm>
            <a:off x="950912" y="4800600"/>
            <a:ext cx="2666999" cy="1569660"/>
          </a:xfrm>
          <a:prstGeom prst="rect">
            <a:avLst/>
          </a:prstGeom>
          <a:noFill/>
        </p:spPr>
        <p:txBody>
          <a:bodyPr wrap="square" rtlCol="0">
            <a:spAutoFit/>
          </a:bodyPr>
          <a:lstStyle/>
          <a:p>
            <a:pPr algn="ctr"/>
            <a:r>
              <a:rPr lang="en-US" sz="2400" dirty="0" smtClean="0"/>
              <a:t>Quantify arrival rate, service time for delivering vehicles</a:t>
            </a:r>
            <a:endParaRPr lang="en-US" sz="2400" dirty="0"/>
          </a:p>
        </p:txBody>
      </p:sp>
      <p:cxnSp>
        <p:nvCxnSpPr>
          <p:cNvPr id="12" name="Straight Arrow Connector 11"/>
          <p:cNvCxnSpPr>
            <a:stCxn id="3" idx="0"/>
            <a:endCxn id="5" idx="2"/>
          </p:cNvCxnSpPr>
          <p:nvPr/>
        </p:nvCxnSpPr>
        <p:spPr>
          <a:xfrm flipV="1">
            <a:off x="2284412" y="3581400"/>
            <a:ext cx="1524000"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6421675" y="1775063"/>
            <a:ext cx="495300" cy="448897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570412" y="4477293"/>
            <a:ext cx="4724400" cy="830997"/>
          </a:xfrm>
          <a:prstGeom prst="rect">
            <a:avLst/>
          </a:prstGeom>
          <a:noFill/>
        </p:spPr>
        <p:txBody>
          <a:bodyPr wrap="square" rtlCol="0">
            <a:spAutoFit/>
          </a:bodyPr>
          <a:lstStyle/>
          <a:p>
            <a:pPr algn="ctr"/>
            <a:r>
              <a:rPr lang="en-US" sz="2400" dirty="0" smtClean="0"/>
              <a:t>Quantify movement and storage requirements</a:t>
            </a:r>
            <a:endParaRPr lang="en-US" sz="2400" dirty="0"/>
          </a:p>
        </p:txBody>
      </p:sp>
      <p:sp>
        <p:nvSpPr>
          <p:cNvPr id="15" name="Rounded Rectangle 14"/>
          <p:cNvSpPr/>
          <p:nvPr/>
        </p:nvSpPr>
        <p:spPr>
          <a:xfrm>
            <a:off x="5332412" y="127744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Inbound Function</a:t>
            </a:r>
            <a:endParaRPr lang="en-US" dirty="0"/>
          </a:p>
        </p:txBody>
      </p:sp>
      <p:sp>
        <p:nvSpPr>
          <p:cNvPr id="16" name="Left Brace 15"/>
          <p:cNvSpPr/>
          <p:nvPr/>
        </p:nvSpPr>
        <p:spPr>
          <a:xfrm rot="5400000" flipV="1">
            <a:off x="5933031" y="-351880"/>
            <a:ext cx="398962" cy="5715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2A013F82-EE5E-44EE-A61D-E31C6657F26F}" type="slidenum">
              <a:rPr lang="en-US" smtClean="0"/>
              <a:t>28</a:t>
            </a:fld>
            <a:endParaRPr lang="en-US"/>
          </a:p>
        </p:txBody>
      </p:sp>
    </p:spTree>
    <p:extLst>
      <p:ext uri="{BB962C8B-B14F-4D97-AF65-F5344CB8AC3E}">
        <p14:creationId xmlns:p14="http://schemas.microsoft.com/office/powerpoint/2010/main" val="328768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 for movement and storage are dictated by inbound flows</a:t>
            </a:r>
            <a:endParaRPr lang="en-US" dirty="0"/>
          </a:p>
        </p:txBody>
      </p:sp>
      <p:sp>
        <p:nvSpPr>
          <p:cNvPr id="4" name="Content Placeholder 3"/>
          <p:cNvSpPr>
            <a:spLocks noGrp="1"/>
          </p:cNvSpPr>
          <p:nvPr>
            <p:ph idx="1"/>
          </p:nvPr>
        </p:nvSpPr>
        <p:spPr/>
        <p:txBody>
          <a:bodyPr/>
          <a:lstStyle/>
          <a:p>
            <a:r>
              <a:rPr lang="en-US" dirty="0" smtClean="0"/>
              <a:t>In FFN, there are nearly 6000 active SKUs, and we can’t design a different system for each one!</a:t>
            </a:r>
          </a:p>
          <a:p>
            <a:r>
              <a:rPr lang="en-US" dirty="0" smtClean="0"/>
              <a:t>We need to identify </a:t>
            </a:r>
            <a:r>
              <a:rPr lang="en-US" i="1" u="sng" dirty="0" smtClean="0">
                <a:solidFill>
                  <a:srgbClr val="FFFF00"/>
                </a:solidFill>
              </a:rPr>
              <a:t>SKU families</a:t>
            </a:r>
            <a:r>
              <a:rPr lang="en-US" dirty="0" smtClean="0"/>
              <a:t>, with the intention that every SKU in a SKU family will be treated exactly the same way in the inbound function</a:t>
            </a:r>
          </a:p>
          <a:p>
            <a:r>
              <a:rPr lang="en-US" dirty="0" smtClean="0"/>
              <a:t>Why would we treat two SKUs exactly the same way—what makes them “similar”?</a:t>
            </a:r>
          </a:p>
          <a:p>
            <a:r>
              <a:rPr lang="en-US" dirty="0" smtClean="0"/>
              <a:t>Let’s look at the FFN data…</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29</a:t>
            </a:fld>
            <a:endParaRPr lang="en-US"/>
          </a:p>
        </p:txBody>
      </p:sp>
    </p:spTree>
    <p:extLst>
      <p:ext uri="{BB962C8B-B14F-4D97-AF65-F5344CB8AC3E}">
        <p14:creationId xmlns:p14="http://schemas.microsoft.com/office/powerpoint/2010/main" val="27923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can we teach “applied” courses if we’ve never been in practice?</a:t>
            </a:r>
            <a:endParaRPr lang="en-US" dirty="0"/>
          </a:p>
        </p:txBody>
      </p:sp>
      <p:sp>
        <p:nvSpPr>
          <p:cNvPr id="6" name="Content Placeholder 5"/>
          <p:cNvSpPr>
            <a:spLocks noGrp="1"/>
          </p:cNvSpPr>
          <p:nvPr>
            <p:ph idx="1"/>
          </p:nvPr>
        </p:nvSpPr>
        <p:spPr/>
        <p:txBody>
          <a:bodyPr/>
          <a:lstStyle/>
          <a:p>
            <a:r>
              <a:rPr lang="en-US" dirty="0" smtClean="0"/>
              <a:t>Inventory, production planning, logistics, manufacturing systems, …</a:t>
            </a:r>
          </a:p>
          <a:p>
            <a:endParaRPr lang="en-US" dirty="0"/>
          </a:p>
          <a:p>
            <a:r>
              <a:rPr lang="en-US" dirty="0" smtClean="0"/>
              <a:t>We teach principles, methods and tools</a:t>
            </a:r>
          </a:p>
          <a:p>
            <a:r>
              <a:rPr lang="en-US" dirty="0" smtClean="0"/>
              <a:t>We can do the same thing for system design</a:t>
            </a:r>
          </a:p>
          <a:p>
            <a:r>
              <a:rPr lang="en-US" dirty="0" smtClean="0"/>
              <a:t>So what are those principles, methods, and tools?</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3</a:t>
            </a:fld>
            <a:endParaRPr lang="en-US"/>
          </a:p>
        </p:txBody>
      </p:sp>
    </p:spTree>
    <p:extLst>
      <p:ext uri="{BB962C8B-B14F-4D97-AF65-F5344CB8AC3E}">
        <p14:creationId xmlns:p14="http://schemas.microsoft.com/office/powerpoint/2010/main" val="5903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normAutofit lnSpcReduction="10000"/>
          </a:bodyPr>
          <a:lstStyle/>
          <a:p>
            <a:r>
              <a:rPr lang="en-US" dirty="0" smtClean="0"/>
              <a:t>Channel (direct, cross-dock, warehouse)     </a:t>
            </a:r>
            <a:r>
              <a:rPr lang="en-US" i="1" u="sng" dirty="0" smtClean="0">
                <a:solidFill>
                  <a:srgbClr val="FFFF00"/>
                </a:solidFill>
              </a:rPr>
              <a:t>but…</a:t>
            </a:r>
          </a:p>
          <a:p>
            <a:r>
              <a:rPr lang="en-US" dirty="0" smtClean="0"/>
              <a:t>Storage requirement (ambient, cool, chilled)</a:t>
            </a:r>
          </a:p>
          <a:p>
            <a:r>
              <a:rPr lang="en-US" dirty="0" smtClean="0"/>
              <a:t>Usage rate (units per week, e.g.)</a:t>
            </a:r>
          </a:p>
          <a:p>
            <a:r>
              <a:rPr lang="en-US" dirty="0" smtClean="0"/>
              <a:t>Usage per order</a:t>
            </a:r>
          </a:p>
          <a:p>
            <a:r>
              <a:rPr lang="en-US" dirty="0" smtClean="0"/>
              <a:t>Size (cube, weight)</a:t>
            </a:r>
          </a:p>
          <a:p>
            <a:r>
              <a:rPr lang="en-US" dirty="0" smtClean="0"/>
              <a:t>Resupply </a:t>
            </a:r>
            <a:r>
              <a:rPr lang="en-US" dirty="0" err="1" smtClean="0"/>
              <a:t>leadtime</a:t>
            </a:r>
            <a:endParaRPr lang="en-US" dirty="0" smtClean="0"/>
          </a:p>
          <a:p>
            <a:r>
              <a:rPr lang="en-US" dirty="0" smtClean="0"/>
              <a:t>Other?</a:t>
            </a:r>
          </a:p>
          <a:p>
            <a:r>
              <a:rPr lang="en-US" dirty="0" smtClean="0"/>
              <a:t>Any consideration impacting how goods are stored or moved</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30</a:t>
            </a:fld>
            <a:endParaRPr lang="en-US"/>
          </a:p>
        </p:txBody>
      </p:sp>
    </p:spTree>
    <p:extLst>
      <p:ext uri="{BB962C8B-B14F-4D97-AF65-F5344CB8AC3E}">
        <p14:creationId xmlns:p14="http://schemas.microsoft.com/office/powerpoint/2010/main" val="128982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 Profiling Analysis</a:t>
            </a:r>
            <a:endParaRPr lang="en-US" dirty="0"/>
          </a:p>
        </p:txBody>
      </p:sp>
      <p:sp>
        <p:nvSpPr>
          <p:cNvPr id="3" name="Content Placeholder 2"/>
          <p:cNvSpPr>
            <a:spLocks noGrp="1"/>
          </p:cNvSpPr>
          <p:nvPr>
            <p:ph idx="1"/>
          </p:nvPr>
        </p:nvSpPr>
        <p:spPr/>
        <p:txBody>
          <a:bodyPr/>
          <a:lstStyle/>
          <a:p>
            <a:r>
              <a:rPr lang="en-US" dirty="0" smtClean="0"/>
              <a:t>Dale </a:t>
            </a:r>
            <a:r>
              <a:rPr lang="en-US" dirty="0" err="1" smtClean="0"/>
              <a:t>Masel’s</a:t>
            </a:r>
            <a:r>
              <a:rPr lang="en-US" dirty="0" smtClean="0"/>
              <a:t> unit in the CICMHE </a:t>
            </a:r>
          </a:p>
          <a:p>
            <a:r>
              <a:rPr lang="en-US" dirty="0" smtClean="0"/>
              <a:t>Textbooks and other sources</a:t>
            </a:r>
          </a:p>
          <a:p>
            <a:r>
              <a:rPr lang="en-US" dirty="0" smtClean="0"/>
              <a:t>Pivot tables in Excel</a:t>
            </a:r>
          </a:p>
          <a:p>
            <a:r>
              <a:rPr lang="en-US" dirty="0" smtClean="0"/>
              <a:t>Tableau</a:t>
            </a:r>
          </a:p>
          <a:p>
            <a:r>
              <a:rPr lang="en-US" dirty="0" smtClean="0"/>
              <a:t>Intuition!</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31</a:t>
            </a:fld>
            <a:endParaRPr lang="en-US"/>
          </a:p>
        </p:txBody>
      </p:sp>
    </p:spTree>
    <p:extLst>
      <p:ext uri="{BB962C8B-B14F-4D97-AF65-F5344CB8AC3E}">
        <p14:creationId xmlns:p14="http://schemas.microsoft.com/office/powerpoint/2010/main" val="13428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3" name="Content Placeholder 2"/>
          <p:cNvSpPr>
            <a:spLocks noGrp="1"/>
          </p:cNvSpPr>
          <p:nvPr>
            <p:ph idx="1"/>
          </p:nvPr>
        </p:nvSpPr>
        <p:spPr/>
        <p:txBody>
          <a:bodyPr/>
          <a:lstStyle/>
          <a:p>
            <a:r>
              <a:rPr lang="en-US" dirty="0" smtClean="0"/>
              <a:t>The data is !@#$, usually</a:t>
            </a:r>
          </a:p>
          <a:p>
            <a:r>
              <a:rPr lang="en-US" dirty="0" smtClean="0"/>
              <a:t>This is especially hard for students to deal with, so you need to be prepared to provide a lot of support</a:t>
            </a:r>
          </a:p>
          <a:p>
            <a:r>
              <a:rPr lang="en-US" dirty="0" smtClean="0"/>
              <a:t>Develop some general guidelines to give, when asked specific questions</a:t>
            </a:r>
          </a:p>
          <a:p>
            <a:endParaRPr lang="en-US" dirty="0"/>
          </a:p>
          <a:p>
            <a:r>
              <a:rPr lang="en-US" dirty="0" smtClean="0"/>
              <a:t>Let’s look at the FFN case data</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32</a:t>
            </a:fld>
            <a:endParaRPr lang="en-US"/>
          </a:p>
        </p:txBody>
      </p:sp>
    </p:spTree>
    <p:extLst>
      <p:ext uri="{BB962C8B-B14F-4D97-AF65-F5344CB8AC3E}">
        <p14:creationId xmlns:p14="http://schemas.microsoft.com/office/powerpoint/2010/main" val="378199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Mixed numbers and text (impacts Excel operations)</a:t>
            </a:r>
          </a:p>
          <a:p>
            <a:r>
              <a:rPr lang="en-US" dirty="0" smtClean="0"/>
              <a:t>Delete the “zero usage” SKUs, 38000-&gt;5700 relevant SKUs</a:t>
            </a:r>
          </a:p>
          <a:p>
            <a:r>
              <a:rPr lang="en-US" dirty="0" smtClean="0"/>
              <a:t>Nonsensical values:</a:t>
            </a:r>
          </a:p>
          <a:p>
            <a:pPr lvl="1"/>
            <a:r>
              <a:rPr lang="en-US" dirty="0" smtClean="0"/>
              <a:t>3 poultry SKUs account for nearly 150 million pounds shipped, roughly 3700 reefers!</a:t>
            </a:r>
          </a:p>
          <a:p>
            <a:r>
              <a:rPr lang="en-US" dirty="0" smtClean="0"/>
              <a:t>1678 SKUs rec’d in warehouse, but only 1376 shipped…</a:t>
            </a:r>
          </a:p>
          <a:p>
            <a:r>
              <a:rPr lang="en-US" dirty="0" smtClean="0"/>
              <a:t>Total in not close to total out…</a:t>
            </a:r>
          </a:p>
          <a:p>
            <a:r>
              <a:rPr lang="en-US" dirty="0" smtClean="0"/>
              <a:t>Undocumented “units of measure”  …  argh!</a:t>
            </a:r>
          </a:p>
          <a:p>
            <a:r>
              <a:rPr lang="en-US" dirty="0" smtClean="0"/>
              <a:t>Etc….</a:t>
            </a:r>
            <a:endParaRPr lang="en-US" dirty="0"/>
          </a:p>
          <a:p>
            <a:r>
              <a:rPr lang="en-US" dirty="0" smtClean="0"/>
              <a:t>You have to </a:t>
            </a:r>
            <a:r>
              <a:rPr lang="en-US" i="1" u="sng" dirty="0" smtClean="0">
                <a:solidFill>
                  <a:srgbClr val="FFFF00"/>
                </a:solidFill>
              </a:rPr>
              <a:t>decide</a:t>
            </a:r>
            <a:r>
              <a:rPr lang="en-US" dirty="0" smtClean="0"/>
              <a:t> how to deal with these data anomalies, i.e., what data will you use to drive your design?</a:t>
            </a:r>
          </a:p>
          <a:p>
            <a:pPr lvl="1"/>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33</a:t>
            </a:fld>
            <a:endParaRPr lang="en-US"/>
          </a:p>
        </p:txBody>
      </p:sp>
    </p:spTree>
    <p:extLst>
      <p:ext uri="{BB962C8B-B14F-4D97-AF65-F5344CB8AC3E}">
        <p14:creationId xmlns:p14="http://schemas.microsoft.com/office/powerpoint/2010/main" val="401425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Input Families</a:t>
            </a:r>
            <a:endParaRPr lang="en-US" dirty="0"/>
          </a:p>
        </p:txBody>
      </p:sp>
      <p:grpSp>
        <p:nvGrpSpPr>
          <p:cNvPr id="8" name="Group 7"/>
          <p:cNvGrpSpPr/>
          <p:nvPr/>
        </p:nvGrpSpPr>
        <p:grpSpPr>
          <a:xfrm>
            <a:off x="74612" y="1600200"/>
            <a:ext cx="6324600" cy="4990892"/>
            <a:chOff x="2589212" y="1828800"/>
            <a:chExt cx="6324600" cy="4990892"/>
          </a:xfrm>
        </p:grpSpPr>
        <p:sp>
          <p:nvSpPr>
            <p:cNvPr id="6" name="Rectangle 5"/>
            <p:cNvSpPr/>
            <p:nvPr/>
          </p:nvSpPr>
          <p:spPr>
            <a:xfrm>
              <a:off x="2589212" y="1828800"/>
              <a:ext cx="6324600" cy="499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615977" y="1905000"/>
              <a:ext cx="6297835" cy="4914692"/>
            </a:xfrm>
            <a:prstGeom prst="rect">
              <a:avLst/>
            </a:prstGeom>
          </p:spPr>
        </p:pic>
      </p:grpSp>
      <p:sp>
        <p:nvSpPr>
          <p:cNvPr id="9" name="TextBox 8"/>
          <p:cNvSpPr txBox="1"/>
          <p:nvPr/>
        </p:nvSpPr>
        <p:spPr>
          <a:xfrm>
            <a:off x="7008812" y="2057400"/>
            <a:ext cx="4648200" cy="2585323"/>
          </a:xfrm>
          <a:prstGeom prst="rect">
            <a:avLst/>
          </a:prstGeom>
          <a:noFill/>
        </p:spPr>
        <p:txBody>
          <a:bodyPr wrap="square" rtlCol="0">
            <a:spAutoFit/>
          </a:bodyPr>
          <a:lstStyle/>
          <a:p>
            <a:r>
              <a:rPr lang="en-US" dirty="0" smtClean="0"/>
              <a:t>Input Families:</a:t>
            </a:r>
          </a:p>
          <a:p>
            <a:pPr marL="285750" indent="-285750">
              <a:buFont typeface="Arial" panose="020B0604020202020204" pitchFamily="34" charset="0"/>
              <a:buChar char="•"/>
            </a:pPr>
            <a:r>
              <a:rPr lang="en-US" dirty="0" err="1" smtClean="0"/>
              <a:t>DrystockCase</a:t>
            </a:r>
            <a:r>
              <a:rPr lang="en-US" dirty="0" smtClean="0"/>
              <a:t>:  671 SKUs; e.g., pallet rack, forward at floor level</a:t>
            </a:r>
          </a:p>
          <a:p>
            <a:pPr marL="285750" indent="-285750">
              <a:buFont typeface="Arial" panose="020B0604020202020204" pitchFamily="34" charset="0"/>
              <a:buChar char="•"/>
            </a:pPr>
            <a:r>
              <a:rPr lang="en-US" dirty="0" err="1" smtClean="0"/>
              <a:t>ConditionedEach</a:t>
            </a:r>
            <a:r>
              <a:rPr lang="en-US" dirty="0" smtClean="0"/>
              <a:t>:  473 SKUs (36 </a:t>
            </a:r>
            <a:r>
              <a:rPr lang="en-US" dirty="0" err="1" smtClean="0"/>
              <a:t>Drystock</a:t>
            </a:r>
            <a:r>
              <a:rPr lang="en-US" dirty="0" smtClean="0"/>
              <a:t>/EA, 92 Alcohol/Case and 345  EA-Alcohol or Choc/Tea; e.g., pallet rack, forward at floor level</a:t>
            </a:r>
          </a:p>
          <a:p>
            <a:pPr marL="285750" indent="-285750">
              <a:buFont typeface="Arial" panose="020B0604020202020204" pitchFamily="34" charset="0"/>
              <a:buChar char="•"/>
            </a:pPr>
            <a:r>
              <a:rPr lang="en-US" dirty="0" smtClean="0"/>
              <a:t>Perishable: 232 SKUs, all P, 202 CA, 2 EA, 28 LB; e.g., pallet rack forward at floor level</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34</a:t>
            </a:fld>
            <a:endParaRPr lang="en-US"/>
          </a:p>
        </p:txBody>
      </p:sp>
    </p:spTree>
    <p:extLst>
      <p:ext uri="{BB962C8B-B14F-4D97-AF65-F5344CB8AC3E}">
        <p14:creationId xmlns:p14="http://schemas.microsoft.com/office/powerpoint/2010/main" val="7296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Elaborating the Inbound Function</a:t>
            </a:r>
            <a:endParaRPr lang="en-US" dirty="0"/>
          </a:p>
        </p:txBody>
      </p:sp>
      <p:sp>
        <p:nvSpPr>
          <p:cNvPr id="2" name="Rectangle 1"/>
          <p:cNvSpPr/>
          <p:nvPr/>
        </p:nvSpPr>
        <p:spPr>
          <a:xfrm>
            <a:off x="2894013" y="3099388"/>
            <a:ext cx="914400" cy="2310812"/>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Carrier</a:t>
            </a:r>
            <a:endParaRPr lang="en-US" dirty="0"/>
          </a:p>
        </p:txBody>
      </p:sp>
      <p:sp>
        <p:nvSpPr>
          <p:cNvPr id="5" name="Rectangle 4"/>
          <p:cNvSpPr/>
          <p:nvPr/>
        </p:nvSpPr>
        <p:spPr>
          <a:xfrm>
            <a:off x="3884613" y="3099388"/>
            <a:ext cx="1066800" cy="2310812"/>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a:t>
            </a:r>
            <a:endParaRPr lang="en-US" dirty="0"/>
          </a:p>
        </p:txBody>
      </p:sp>
      <p:sp>
        <p:nvSpPr>
          <p:cNvPr id="6" name="Rectangle 5"/>
          <p:cNvSpPr/>
          <p:nvPr/>
        </p:nvSpPr>
        <p:spPr>
          <a:xfrm>
            <a:off x="5027613" y="3099388"/>
            <a:ext cx="1066800" cy="685800"/>
          </a:xfrm>
          <a:prstGeom prst="rect">
            <a:avLst/>
          </a:prstGeom>
          <a:solidFill>
            <a:schemeClr val="tx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7" name="Rectangle 6"/>
          <p:cNvSpPr/>
          <p:nvPr/>
        </p:nvSpPr>
        <p:spPr>
          <a:xfrm>
            <a:off x="6170613" y="3099388"/>
            <a:ext cx="1066800" cy="685800"/>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8" name="Rectangle 7"/>
          <p:cNvSpPr/>
          <p:nvPr/>
        </p:nvSpPr>
        <p:spPr>
          <a:xfrm>
            <a:off x="7313613" y="3099388"/>
            <a:ext cx="1066800" cy="685800"/>
          </a:xfrm>
          <a:prstGeom prst="rect">
            <a:avLst/>
          </a:prstGeom>
          <a:gradFill flip="none" rotWithShape="1">
            <a:gsLst>
              <a:gs pos="0">
                <a:schemeClr val="accent5">
                  <a:lumMod val="60000"/>
                  <a:lumOff val="40000"/>
                </a:schemeClr>
              </a:gs>
              <a:gs pos="77000">
                <a:schemeClr val="tx1">
                  <a:lumMod val="65000"/>
                  <a:shade val="67500"/>
                  <a:satMod val="115000"/>
                </a:schemeClr>
              </a:gs>
              <a:gs pos="100000">
                <a:schemeClr val="tx1">
                  <a:lumMod val="65000"/>
                  <a:shade val="100000"/>
                  <a:satMod val="115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9" name="Rectangle 8"/>
          <p:cNvSpPr/>
          <p:nvPr/>
        </p:nvSpPr>
        <p:spPr>
          <a:xfrm>
            <a:off x="8456613" y="3099388"/>
            <a:ext cx="1066800" cy="685800"/>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0" name="Rectangle 9"/>
          <p:cNvSpPr/>
          <p:nvPr/>
        </p:nvSpPr>
        <p:spPr>
          <a:xfrm>
            <a:off x="9599613" y="3099388"/>
            <a:ext cx="1143000" cy="2310812"/>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a:t>
            </a:r>
            <a:endParaRPr lang="en-US" dirty="0"/>
          </a:p>
        </p:txBody>
      </p:sp>
      <p:sp>
        <p:nvSpPr>
          <p:cNvPr id="15" name="Rectangle 14"/>
          <p:cNvSpPr/>
          <p:nvPr/>
        </p:nvSpPr>
        <p:spPr>
          <a:xfrm>
            <a:off x="5031341" y="3914553"/>
            <a:ext cx="1066800" cy="685800"/>
          </a:xfrm>
          <a:prstGeom prst="rect">
            <a:avLst/>
          </a:prstGeom>
          <a:pattFill prst="pct80">
            <a:fgClr>
              <a:schemeClr val="tx1">
                <a:lumMod val="6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16" name="Rectangle 15"/>
          <p:cNvSpPr/>
          <p:nvPr/>
        </p:nvSpPr>
        <p:spPr>
          <a:xfrm>
            <a:off x="6174341" y="3914553"/>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7" name="Rectangle 16"/>
          <p:cNvSpPr/>
          <p:nvPr/>
        </p:nvSpPr>
        <p:spPr>
          <a:xfrm>
            <a:off x="7317341" y="3914553"/>
            <a:ext cx="1066800" cy="685800"/>
          </a:xfrm>
          <a:prstGeom prst="rect">
            <a:avLst/>
          </a:prstGeom>
          <a:gradFill>
            <a:gsLst>
              <a:gs pos="4000">
                <a:srgbClr val="B9CAD3"/>
              </a:gs>
              <a:gs pos="27000">
                <a:schemeClr val="bg2">
                  <a:lumMod val="25000"/>
                  <a:lumOff val="75000"/>
                </a:schemeClr>
              </a:gs>
              <a:gs pos="100000">
                <a:schemeClr val="accent1">
                  <a:lumMod val="30000"/>
                  <a:lumOff val="70000"/>
                </a:schemeClr>
              </a:gs>
            </a:gsLst>
            <a:lin ang="54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18" name="Rectangle 17"/>
          <p:cNvSpPr/>
          <p:nvPr/>
        </p:nvSpPr>
        <p:spPr>
          <a:xfrm>
            <a:off x="8460341" y="3914553"/>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9" name="Rectangle 18"/>
          <p:cNvSpPr/>
          <p:nvPr/>
        </p:nvSpPr>
        <p:spPr>
          <a:xfrm>
            <a:off x="5027613" y="4724400"/>
            <a:ext cx="1066800" cy="685800"/>
          </a:xfrm>
          <a:prstGeom prst="rect">
            <a:avLst/>
          </a:prstGeom>
          <a:pattFill prst="trellis">
            <a:fgClr>
              <a:schemeClr val="tx1">
                <a:lumMod val="6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0" name="Rectangle 19"/>
          <p:cNvSpPr/>
          <p:nvPr/>
        </p:nvSpPr>
        <p:spPr>
          <a:xfrm>
            <a:off x="6170613" y="4724400"/>
            <a:ext cx="1066800" cy="685800"/>
          </a:xfrm>
          <a:prstGeom prst="rect">
            <a:avLst/>
          </a:prstGeom>
          <a:solidFill>
            <a:schemeClr val="bg2">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21" name="Rectangle 20"/>
          <p:cNvSpPr/>
          <p:nvPr/>
        </p:nvSpPr>
        <p:spPr>
          <a:xfrm>
            <a:off x="7313613" y="4724400"/>
            <a:ext cx="1066800" cy="685800"/>
          </a:xfrm>
          <a:prstGeom prst="rect">
            <a:avLst/>
          </a:prstGeom>
          <a:solidFill>
            <a:schemeClr val="bg2">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2" name="Rectangle 21"/>
          <p:cNvSpPr/>
          <p:nvPr/>
        </p:nvSpPr>
        <p:spPr>
          <a:xfrm>
            <a:off x="8456613" y="4724400"/>
            <a:ext cx="1066800" cy="685800"/>
          </a:xfrm>
          <a:prstGeom prst="rect">
            <a:avLst/>
          </a:prstGeom>
          <a:solidFill>
            <a:schemeClr val="bg2">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1" name="TextBox 10"/>
          <p:cNvSpPr txBox="1"/>
          <p:nvPr/>
        </p:nvSpPr>
        <p:spPr>
          <a:xfrm>
            <a:off x="3084513" y="5532263"/>
            <a:ext cx="2667000" cy="1200329"/>
          </a:xfrm>
          <a:prstGeom prst="rect">
            <a:avLst/>
          </a:prstGeom>
          <a:noFill/>
        </p:spPr>
        <p:txBody>
          <a:bodyPr wrap="square" rtlCol="0">
            <a:spAutoFit/>
          </a:bodyPr>
          <a:lstStyle/>
          <a:p>
            <a:r>
              <a:rPr lang="en-US" dirty="0" smtClean="0"/>
              <a:t>List of “functions”:</a:t>
            </a:r>
          </a:p>
          <a:p>
            <a:r>
              <a:rPr lang="en-US" dirty="0" smtClean="0"/>
              <a:t>Receive</a:t>
            </a:r>
          </a:p>
          <a:p>
            <a:r>
              <a:rPr lang="en-US" dirty="0" smtClean="0"/>
              <a:t>6 Moves</a:t>
            </a:r>
          </a:p>
          <a:p>
            <a:r>
              <a:rPr lang="en-US" dirty="0" smtClean="0"/>
              <a:t>3 Stores</a:t>
            </a:r>
            <a:endParaRPr lang="en-US" dirty="0"/>
          </a:p>
        </p:txBody>
      </p:sp>
      <p:sp>
        <p:nvSpPr>
          <p:cNvPr id="24" name="TextBox 23"/>
          <p:cNvSpPr txBox="1"/>
          <p:nvPr/>
        </p:nvSpPr>
        <p:spPr>
          <a:xfrm>
            <a:off x="6323012" y="5532263"/>
            <a:ext cx="5181600" cy="1200329"/>
          </a:xfrm>
          <a:prstGeom prst="rect">
            <a:avLst/>
          </a:prstGeom>
          <a:noFill/>
        </p:spPr>
        <p:txBody>
          <a:bodyPr wrap="square" rtlCol="0">
            <a:spAutoFit/>
          </a:bodyPr>
          <a:lstStyle/>
          <a:p>
            <a:r>
              <a:rPr lang="en-US" dirty="0" smtClean="0"/>
              <a:t>NOTE:</a:t>
            </a:r>
          </a:p>
          <a:p>
            <a:r>
              <a:rPr lang="en-US" dirty="0" smtClean="0"/>
              <a:t>I can come back later and change the families, or change the functions or change how I group functions.</a:t>
            </a:r>
            <a:endParaRPr lang="en-US" dirty="0"/>
          </a:p>
        </p:txBody>
      </p:sp>
      <p:sp>
        <p:nvSpPr>
          <p:cNvPr id="26" name="Left Brace 25"/>
          <p:cNvSpPr/>
          <p:nvPr/>
        </p:nvSpPr>
        <p:spPr>
          <a:xfrm rot="5400000" flipV="1">
            <a:off x="6578194" y="77969"/>
            <a:ext cx="327836" cy="571500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3884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a:t>
            </a:r>
            <a:endParaRPr lang="en-US" dirty="0"/>
          </a:p>
        </p:txBody>
      </p:sp>
      <p:sp>
        <p:nvSpPr>
          <p:cNvPr id="28" name="Rectangle 27"/>
          <p:cNvSpPr/>
          <p:nvPr/>
        </p:nvSpPr>
        <p:spPr>
          <a:xfrm>
            <a:off x="5027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9" name="Rectangle 28"/>
          <p:cNvSpPr/>
          <p:nvPr/>
        </p:nvSpPr>
        <p:spPr>
          <a:xfrm>
            <a:off x="6170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30" name="Rectangle 29"/>
          <p:cNvSpPr/>
          <p:nvPr/>
        </p:nvSpPr>
        <p:spPr>
          <a:xfrm>
            <a:off x="7313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31" name="Rectangle 30"/>
          <p:cNvSpPr/>
          <p:nvPr/>
        </p:nvSpPr>
        <p:spPr>
          <a:xfrm>
            <a:off x="8456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32" name="Left Brace 31"/>
          <p:cNvSpPr/>
          <p:nvPr/>
        </p:nvSpPr>
        <p:spPr>
          <a:xfrm rot="16200000">
            <a:off x="6578196" y="-483783"/>
            <a:ext cx="327836" cy="571500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Arrow Connector 33"/>
          <p:cNvCxnSpPr/>
          <p:nvPr/>
        </p:nvCxnSpPr>
        <p:spPr>
          <a:xfrm>
            <a:off x="2436812" y="3429000"/>
            <a:ext cx="6248400" cy="0"/>
          </a:xfrm>
          <a:prstGeom prst="straightConnector1">
            <a:avLst/>
          </a:prstGeom>
          <a:ln w="412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36812" y="4267200"/>
            <a:ext cx="6248400" cy="0"/>
          </a:xfrm>
          <a:prstGeom prst="straightConnector1">
            <a:avLst/>
          </a:prstGeom>
          <a:ln w="412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436812" y="5029200"/>
            <a:ext cx="6248400" cy="0"/>
          </a:xfrm>
          <a:prstGeom prst="straightConnector1">
            <a:avLst/>
          </a:prstGeom>
          <a:ln w="412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5130" y="3244334"/>
            <a:ext cx="1357038" cy="369332"/>
          </a:xfrm>
          <a:prstGeom prst="rect">
            <a:avLst/>
          </a:prstGeom>
          <a:noFill/>
        </p:spPr>
        <p:txBody>
          <a:bodyPr wrap="none" rtlCol="0">
            <a:spAutoFit/>
          </a:bodyPr>
          <a:lstStyle/>
          <a:p>
            <a:r>
              <a:rPr lang="en-US" dirty="0" err="1" smtClean="0"/>
              <a:t>Drystock</a:t>
            </a:r>
            <a:r>
              <a:rPr lang="en-US" dirty="0" smtClean="0"/>
              <a:t> CA</a:t>
            </a:r>
            <a:endParaRPr lang="en-US" dirty="0"/>
          </a:p>
        </p:txBody>
      </p:sp>
      <p:sp>
        <p:nvSpPr>
          <p:cNvPr id="39" name="TextBox 38"/>
          <p:cNvSpPr txBox="1"/>
          <p:nvPr/>
        </p:nvSpPr>
        <p:spPr>
          <a:xfrm>
            <a:off x="699217" y="4044434"/>
            <a:ext cx="1632178" cy="369332"/>
          </a:xfrm>
          <a:prstGeom prst="rect">
            <a:avLst/>
          </a:prstGeom>
          <a:noFill/>
        </p:spPr>
        <p:txBody>
          <a:bodyPr wrap="none" rtlCol="0">
            <a:spAutoFit/>
          </a:bodyPr>
          <a:lstStyle/>
          <a:p>
            <a:r>
              <a:rPr lang="en-US" dirty="0" err="1" smtClean="0"/>
              <a:t>ConditionedEA</a:t>
            </a:r>
            <a:endParaRPr lang="en-US" dirty="0"/>
          </a:p>
        </p:txBody>
      </p:sp>
      <p:sp>
        <p:nvSpPr>
          <p:cNvPr id="40" name="TextBox 39"/>
          <p:cNvSpPr txBox="1"/>
          <p:nvPr/>
        </p:nvSpPr>
        <p:spPr>
          <a:xfrm>
            <a:off x="890231" y="4768725"/>
            <a:ext cx="1250150" cy="369332"/>
          </a:xfrm>
          <a:prstGeom prst="rect">
            <a:avLst/>
          </a:prstGeom>
          <a:noFill/>
        </p:spPr>
        <p:txBody>
          <a:bodyPr wrap="none" rtlCol="0">
            <a:spAutoFit/>
          </a:bodyPr>
          <a:lstStyle/>
          <a:p>
            <a:r>
              <a:rPr lang="en-US" dirty="0" err="1" smtClean="0"/>
              <a:t>Perrishable</a:t>
            </a:r>
            <a:endParaRPr lang="en-US" dirty="0"/>
          </a:p>
        </p:txBody>
      </p:sp>
      <p:sp>
        <p:nvSpPr>
          <p:cNvPr id="3" name="Slide Number Placeholder 2"/>
          <p:cNvSpPr>
            <a:spLocks noGrp="1"/>
          </p:cNvSpPr>
          <p:nvPr>
            <p:ph type="sldNum" sz="quarter" idx="12"/>
          </p:nvPr>
        </p:nvSpPr>
        <p:spPr/>
        <p:txBody>
          <a:bodyPr/>
          <a:lstStyle/>
          <a:p>
            <a:fld id="{2A013F82-EE5E-44EE-A61D-E31C6657F26F}" type="slidenum">
              <a:rPr lang="en-US" smtClean="0"/>
              <a:t>35</a:t>
            </a:fld>
            <a:endParaRPr lang="en-US"/>
          </a:p>
        </p:txBody>
      </p:sp>
    </p:spTree>
    <p:extLst>
      <p:ext uri="{BB962C8B-B14F-4D97-AF65-F5344CB8AC3E}">
        <p14:creationId xmlns:p14="http://schemas.microsoft.com/office/powerpoint/2010/main" val="2154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need to specify for each function</a:t>
            </a:r>
            <a:endParaRPr lang="en-US" dirty="0"/>
          </a:p>
        </p:txBody>
      </p:sp>
      <p:sp>
        <p:nvSpPr>
          <p:cNvPr id="4" name="Content Placeholder 3"/>
          <p:cNvSpPr>
            <a:spLocks noGrp="1"/>
          </p:cNvSpPr>
          <p:nvPr>
            <p:ph idx="1"/>
          </p:nvPr>
        </p:nvSpPr>
        <p:spPr/>
        <p:txBody>
          <a:bodyPr/>
          <a:lstStyle/>
          <a:p>
            <a:r>
              <a:rPr lang="en-US" dirty="0" smtClean="0"/>
              <a:t>For each Move function:</a:t>
            </a:r>
          </a:p>
          <a:p>
            <a:pPr lvl="1"/>
            <a:r>
              <a:rPr lang="en-US" dirty="0" smtClean="0"/>
              <a:t>The number or rate of move transactions</a:t>
            </a:r>
          </a:p>
          <a:p>
            <a:pPr lvl="1"/>
            <a:r>
              <a:rPr lang="en-US" dirty="0" smtClean="0"/>
              <a:t>The properties of the move transactions (weight, volume, </a:t>
            </a:r>
            <a:r>
              <a:rPr lang="en-US" dirty="0" err="1" smtClean="0"/>
              <a:t>etc</a:t>
            </a:r>
            <a:r>
              <a:rPr lang="en-US" dirty="0" smtClean="0"/>
              <a:t>)</a:t>
            </a:r>
          </a:p>
          <a:p>
            <a:r>
              <a:rPr lang="en-US" dirty="0" smtClean="0"/>
              <a:t>For each Store function:</a:t>
            </a:r>
          </a:p>
          <a:p>
            <a:pPr lvl="1"/>
            <a:r>
              <a:rPr lang="en-US" dirty="0" smtClean="0"/>
              <a:t>The number or rate of store/retrieve transactions</a:t>
            </a:r>
          </a:p>
          <a:p>
            <a:pPr lvl="1"/>
            <a:r>
              <a:rPr lang="en-US" dirty="0" smtClean="0"/>
              <a:t>The storage capacity</a:t>
            </a:r>
          </a:p>
          <a:p>
            <a:pPr lvl="1"/>
            <a:r>
              <a:rPr lang="en-US" dirty="0" smtClean="0"/>
              <a:t>The properties of the storage (constraints to be satisfied)</a:t>
            </a:r>
          </a:p>
          <a:p>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36</a:t>
            </a:fld>
            <a:endParaRPr lang="en-US"/>
          </a:p>
        </p:txBody>
      </p:sp>
    </p:spTree>
    <p:extLst>
      <p:ext uri="{BB962C8B-B14F-4D97-AF65-F5344CB8AC3E}">
        <p14:creationId xmlns:p14="http://schemas.microsoft.com/office/powerpoint/2010/main" val="40147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Limitations</a:t>
            </a:r>
            <a:endParaRPr lang="en-US" dirty="0"/>
          </a:p>
        </p:txBody>
      </p:sp>
      <p:sp>
        <p:nvSpPr>
          <p:cNvPr id="3" name="Content Placeholder 2"/>
          <p:cNvSpPr>
            <a:spLocks noGrp="1"/>
          </p:cNvSpPr>
          <p:nvPr>
            <p:ph idx="1"/>
          </p:nvPr>
        </p:nvSpPr>
        <p:spPr/>
        <p:txBody>
          <a:bodyPr/>
          <a:lstStyle/>
          <a:p>
            <a:r>
              <a:rPr lang="en-US" dirty="0" smtClean="0"/>
              <a:t>We only have totals by month, no information about actual received shipments.</a:t>
            </a:r>
          </a:p>
          <a:p>
            <a:r>
              <a:rPr lang="en-US" dirty="0" smtClean="0"/>
              <a:t>So, the design team has to make some reasonable assumptions</a:t>
            </a:r>
          </a:p>
          <a:p>
            <a:endParaRPr lang="en-US" dirty="0"/>
          </a:p>
          <a:p>
            <a:r>
              <a:rPr lang="en-US" i="1" dirty="0" smtClean="0">
                <a:solidFill>
                  <a:srgbClr val="FFFF00"/>
                </a:solidFill>
              </a:rPr>
              <a:t>In this case, what might be some reasonable assumptions?</a:t>
            </a:r>
            <a:endParaRPr lang="en-US" i="1"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37</a:t>
            </a:fld>
            <a:endParaRPr lang="en-US"/>
          </a:p>
        </p:txBody>
      </p:sp>
    </p:spTree>
    <p:extLst>
      <p:ext uri="{BB962C8B-B14F-4D97-AF65-F5344CB8AC3E}">
        <p14:creationId xmlns:p14="http://schemas.microsoft.com/office/powerpoint/2010/main" val="781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Elaborating the Outbound Function</a:t>
            </a:r>
            <a:endParaRPr lang="en-US" dirty="0"/>
          </a:p>
        </p:txBody>
      </p:sp>
      <p:sp>
        <p:nvSpPr>
          <p:cNvPr id="3" name="TextBox 2"/>
          <p:cNvSpPr txBox="1"/>
          <p:nvPr/>
        </p:nvSpPr>
        <p:spPr>
          <a:xfrm>
            <a:off x="989012" y="1219200"/>
            <a:ext cx="9829800" cy="923330"/>
          </a:xfrm>
          <a:prstGeom prst="rect">
            <a:avLst/>
          </a:prstGeom>
          <a:noFill/>
        </p:spPr>
        <p:txBody>
          <a:bodyPr wrap="square" rtlCol="0">
            <a:spAutoFit/>
          </a:bodyPr>
          <a:lstStyle/>
          <a:p>
            <a:r>
              <a:rPr lang="en-US" dirty="0" smtClean="0"/>
              <a:t>We don’t have much to go on here…</a:t>
            </a:r>
          </a:p>
          <a:p>
            <a:r>
              <a:rPr lang="en-US" dirty="0" smtClean="0"/>
              <a:t>Assume orders take two forms:  full/partial pallet, or one or more cases.  Assume that both kinds of orders are moved in the same way from Order </a:t>
            </a:r>
            <a:r>
              <a:rPr lang="en-US" dirty="0" err="1" smtClean="0"/>
              <a:t>Ass’y</a:t>
            </a:r>
            <a:r>
              <a:rPr lang="en-US" dirty="0" smtClean="0"/>
              <a:t> to Pack/Ship, and then to Stage/Load</a:t>
            </a:r>
            <a:endParaRPr lang="en-US" dirty="0"/>
          </a:p>
        </p:txBody>
      </p:sp>
      <p:sp>
        <p:nvSpPr>
          <p:cNvPr id="4" name="Rectangle 3"/>
          <p:cNvSpPr/>
          <p:nvPr/>
        </p:nvSpPr>
        <p:spPr>
          <a:xfrm>
            <a:off x="2589212" y="3656231"/>
            <a:ext cx="1143000" cy="1449168"/>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a:t>
            </a:r>
            <a:endParaRPr lang="en-US" dirty="0"/>
          </a:p>
        </p:txBody>
      </p:sp>
      <p:sp>
        <p:nvSpPr>
          <p:cNvPr id="5" name="Rectangle 4"/>
          <p:cNvSpPr/>
          <p:nvPr/>
        </p:nvSpPr>
        <p:spPr>
          <a:xfrm>
            <a:off x="3797779" y="3656230"/>
            <a:ext cx="1066800" cy="1449169"/>
          </a:xfrm>
          <a:prstGeom prst="rect">
            <a:avLst/>
          </a:prstGeom>
          <a:solidFill>
            <a:schemeClr val="tx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6" name="Rectangle 5"/>
          <p:cNvSpPr/>
          <p:nvPr/>
        </p:nvSpPr>
        <p:spPr>
          <a:xfrm>
            <a:off x="4913312" y="3656231"/>
            <a:ext cx="1219200" cy="685800"/>
          </a:xfrm>
          <a:prstGeom prst="rect">
            <a:avLst/>
          </a:prstGeom>
          <a:gradFill>
            <a:gsLst>
              <a:gs pos="4000">
                <a:srgbClr val="B9CAD3"/>
              </a:gs>
              <a:gs pos="27000">
                <a:schemeClr val="bg2">
                  <a:lumMod val="25000"/>
                  <a:lumOff val="75000"/>
                </a:schemeClr>
              </a:gs>
              <a:gs pos="100000">
                <a:schemeClr val="accent1">
                  <a:lumMod val="30000"/>
                  <a:lumOff val="70000"/>
                </a:schemeClr>
              </a:gs>
            </a:gsLst>
            <a:lin ang="54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t>
            </a:r>
            <a:r>
              <a:rPr lang="en-US" dirty="0" err="1" smtClean="0"/>
              <a:t>ShipPallet</a:t>
            </a:r>
            <a:endParaRPr lang="en-US" dirty="0" smtClean="0"/>
          </a:p>
        </p:txBody>
      </p:sp>
      <p:sp>
        <p:nvSpPr>
          <p:cNvPr id="8" name="Rectangle 7"/>
          <p:cNvSpPr/>
          <p:nvPr/>
        </p:nvSpPr>
        <p:spPr>
          <a:xfrm>
            <a:off x="6191878" y="3656230"/>
            <a:ext cx="1066800" cy="1449167"/>
          </a:xfrm>
          <a:prstGeom prst="rect">
            <a:avLst/>
          </a:prstGeom>
          <a:solidFill>
            <a:schemeClr val="tx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9" name="Rectangle 8"/>
          <p:cNvSpPr/>
          <p:nvPr/>
        </p:nvSpPr>
        <p:spPr>
          <a:xfrm>
            <a:off x="7313612" y="3656229"/>
            <a:ext cx="1066800" cy="1449169"/>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Stage/</a:t>
            </a:r>
            <a:br>
              <a:rPr lang="en-US" dirty="0" smtClean="0"/>
            </a:br>
            <a:r>
              <a:rPr lang="en-US" dirty="0" smtClean="0"/>
              <a:t>Load</a:t>
            </a:r>
            <a:endParaRPr lang="en-US" dirty="0"/>
          </a:p>
        </p:txBody>
      </p:sp>
      <p:sp>
        <p:nvSpPr>
          <p:cNvPr id="10" name="Rectangle 9"/>
          <p:cNvSpPr/>
          <p:nvPr/>
        </p:nvSpPr>
        <p:spPr>
          <a:xfrm>
            <a:off x="8456612" y="3656231"/>
            <a:ext cx="1447800" cy="1449166"/>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Carrier</a:t>
            </a:r>
            <a:endParaRPr lang="en-US" dirty="0"/>
          </a:p>
        </p:txBody>
      </p:sp>
      <p:sp>
        <p:nvSpPr>
          <p:cNvPr id="11" name="Rectangle 10"/>
          <p:cNvSpPr/>
          <p:nvPr/>
        </p:nvSpPr>
        <p:spPr>
          <a:xfrm>
            <a:off x="4913312" y="4419600"/>
            <a:ext cx="1219200" cy="685800"/>
          </a:xfrm>
          <a:prstGeom prst="rect">
            <a:avLst/>
          </a:prstGeom>
          <a:gradFill flip="none" rotWithShape="1">
            <a:gsLst>
              <a:gs pos="4000">
                <a:srgbClr val="B9CAD3"/>
              </a:gs>
              <a:gs pos="27000">
                <a:schemeClr val="bg2">
                  <a:lumMod val="25000"/>
                  <a:lumOff val="75000"/>
                </a:schemeClr>
              </a:gs>
              <a:gs pos="100000">
                <a:schemeClr val="accent1">
                  <a:lumMod val="30000"/>
                  <a:lumOff val="7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Pack/Ship Case</a:t>
            </a:r>
          </a:p>
        </p:txBody>
      </p:sp>
      <p:sp>
        <p:nvSpPr>
          <p:cNvPr id="15" name="TextBox 14"/>
          <p:cNvSpPr txBox="1"/>
          <p:nvPr/>
        </p:nvSpPr>
        <p:spPr>
          <a:xfrm>
            <a:off x="265114" y="3601797"/>
            <a:ext cx="1904999" cy="1477328"/>
          </a:xfrm>
          <a:prstGeom prst="rect">
            <a:avLst/>
          </a:prstGeom>
          <a:noFill/>
        </p:spPr>
        <p:txBody>
          <a:bodyPr wrap="square" rtlCol="0">
            <a:spAutoFit/>
          </a:bodyPr>
          <a:lstStyle/>
          <a:p>
            <a:r>
              <a:rPr lang="en-US" dirty="0" smtClean="0"/>
              <a:t>Four functions:</a:t>
            </a:r>
          </a:p>
          <a:p>
            <a:r>
              <a:rPr lang="en-US" dirty="0" smtClean="0"/>
              <a:t>Move</a:t>
            </a:r>
          </a:p>
          <a:p>
            <a:r>
              <a:rPr lang="en-US" dirty="0" smtClean="0"/>
              <a:t>Pack/Ship Pallet</a:t>
            </a:r>
          </a:p>
          <a:p>
            <a:r>
              <a:rPr lang="en-US" dirty="0" smtClean="0"/>
              <a:t>Pack/Ship Case</a:t>
            </a:r>
          </a:p>
          <a:p>
            <a:r>
              <a:rPr lang="en-US" dirty="0" smtClean="0"/>
              <a:t>Stage/Load</a:t>
            </a:r>
            <a:endParaRPr lang="en-US" dirty="0"/>
          </a:p>
        </p:txBody>
      </p:sp>
      <p:sp>
        <p:nvSpPr>
          <p:cNvPr id="16" name="TextBox 15"/>
          <p:cNvSpPr txBox="1"/>
          <p:nvPr/>
        </p:nvSpPr>
        <p:spPr>
          <a:xfrm>
            <a:off x="2398713" y="5486400"/>
            <a:ext cx="7391400" cy="923330"/>
          </a:xfrm>
          <a:prstGeom prst="rect">
            <a:avLst/>
          </a:prstGeom>
          <a:noFill/>
        </p:spPr>
        <p:txBody>
          <a:bodyPr wrap="square" rtlCol="0">
            <a:spAutoFit/>
          </a:bodyPr>
          <a:lstStyle/>
          <a:p>
            <a:r>
              <a:rPr lang="en-US" dirty="0" smtClean="0"/>
              <a:t>Unfortunately, for this case problem, we don’t have detailed information about daily shipments, so we’ll have to make some assumptions.  </a:t>
            </a:r>
            <a:r>
              <a:rPr lang="en-US" i="1" dirty="0" smtClean="0">
                <a:solidFill>
                  <a:srgbClr val="FFFF00"/>
                </a:solidFill>
              </a:rPr>
              <a:t>What kinds of assumptions would be reasonable, given the overall scenario?</a:t>
            </a:r>
            <a:endParaRPr lang="en-US" i="1" dirty="0">
              <a:solidFill>
                <a:srgbClr val="FFFF00"/>
              </a:solidFill>
            </a:endParaRPr>
          </a:p>
        </p:txBody>
      </p:sp>
      <p:sp>
        <p:nvSpPr>
          <p:cNvPr id="17" name="Rounded Rectangle 16"/>
          <p:cNvSpPr/>
          <p:nvPr/>
        </p:nvSpPr>
        <p:spPr>
          <a:xfrm>
            <a:off x="5294313" y="2287173"/>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Function</a:t>
            </a:r>
            <a:endParaRPr lang="en-US" dirty="0"/>
          </a:p>
        </p:txBody>
      </p:sp>
      <p:sp>
        <p:nvSpPr>
          <p:cNvPr id="18" name="Left Brace 17"/>
          <p:cNvSpPr/>
          <p:nvPr/>
        </p:nvSpPr>
        <p:spPr>
          <a:xfrm rot="5400000" flipV="1">
            <a:off x="5936708" y="1055597"/>
            <a:ext cx="315410" cy="4610100"/>
          </a:xfrm>
          <a:prstGeom prst="leftBrace">
            <a:avLst>
              <a:gd name="adj1" fmla="val 8333"/>
              <a:gd name="adj2" fmla="val 4943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3960812" y="4038600"/>
            <a:ext cx="5257800" cy="0"/>
          </a:xfrm>
          <a:prstGeom prst="straightConnector1">
            <a:avLst/>
          </a:prstGeom>
          <a:ln w="412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60812" y="4724400"/>
            <a:ext cx="5257800" cy="0"/>
          </a:xfrm>
          <a:prstGeom prst="straightConnector1">
            <a:avLst/>
          </a:prstGeom>
          <a:ln w="412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A013F82-EE5E-44EE-A61D-E31C6657F26F}" type="slidenum">
              <a:rPr lang="en-US" smtClean="0"/>
              <a:t>38</a:t>
            </a:fld>
            <a:endParaRPr lang="en-US"/>
          </a:p>
        </p:txBody>
      </p:sp>
    </p:spTree>
    <p:extLst>
      <p:ext uri="{BB962C8B-B14F-4D97-AF65-F5344CB8AC3E}">
        <p14:creationId xmlns:p14="http://schemas.microsoft.com/office/powerpoint/2010/main" val="390442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specify for each function</a:t>
            </a:r>
            <a:endParaRPr lang="en-US" dirty="0"/>
          </a:p>
        </p:txBody>
      </p:sp>
      <p:sp>
        <p:nvSpPr>
          <p:cNvPr id="3" name="Content Placeholder 3"/>
          <p:cNvSpPr txBox="1">
            <a:spLocks/>
          </p:cNvSpPr>
          <p:nvPr/>
        </p:nvSpPr>
        <p:spPr>
          <a:xfrm>
            <a:off x="1522413" y="1904999"/>
            <a:ext cx="9134391" cy="4114801"/>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dirty="0" smtClean="0"/>
              <a:t>For each Move function:</a:t>
            </a:r>
          </a:p>
          <a:p>
            <a:pPr lvl="1"/>
            <a:r>
              <a:rPr lang="en-US" dirty="0" smtClean="0"/>
              <a:t>The number or rate of move transactions</a:t>
            </a:r>
          </a:p>
          <a:p>
            <a:pPr lvl="1"/>
            <a:r>
              <a:rPr lang="en-US" dirty="0" smtClean="0"/>
              <a:t>The properties of the move transactions (weight, volume, </a:t>
            </a:r>
            <a:r>
              <a:rPr lang="en-US" dirty="0" err="1" smtClean="0"/>
              <a:t>etc</a:t>
            </a:r>
            <a:r>
              <a:rPr lang="en-US" dirty="0" smtClean="0"/>
              <a:t>)</a:t>
            </a:r>
          </a:p>
          <a:p>
            <a:r>
              <a:rPr lang="en-US" dirty="0" smtClean="0"/>
              <a:t>For Pack/Ship:</a:t>
            </a:r>
          </a:p>
          <a:p>
            <a:pPr lvl="1"/>
            <a:r>
              <a:rPr lang="en-US" dirty="0" smtClean="0"/>
              <a:t>The rate at which orders are packed/shipped and the characteristics of orders (needed to estimate resource requirements)</a:t>
            </a:r>
          </a:p>
          <a:p>
            <a:r>
              <a:rPr lang="en-US" dirty="0" smtClean="0"/>
              <a:t>For Stage/Load</a:t>
            </a:r>
          </a:p>
          <a:p>
            <a:pPr lvl="1"/>
            <a:r>
              <a:rPr lang="en-US" dirty="0" smtClean="0"/>
              <a:t>The arrival rate of orders to load, the arrival rate of carrier vehicles (queuing related properties)</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39</a:t>
            </a:fld>
            <a:endParaRPr lang="en-US"/>
          </a:p>
        </p:txBody>
      </p:sp>
    </p:spTree>
    <p:extLst>
      <p:ext uri="{BB962C8B-B14F-4D97-AF65-F5344CB8AC3E}">
        <p14:creationId xmlns:p14="http://schemas.microsoft.com/office/powerpoint/2010/main" val="14800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 Problem Example</a:t>
            </a:r>
            <a:endParaRPr lang="en-US" dirty="0"/>
          </a:p>
        </p:txBody>
      </p:sp>
      <p:sp>
        <p:nvSpPr>
          <p:cNvPr id="3" name="Content Placeholder 2"/>
          <p:cNvSpPr>
            <a:spLocks noGrp="1"/>
          </p:cNvSpPr>
          <p:nvPr>
            <p:ph idx="1"/>
          </p:nvPr>
        </p:nvSpPr>
        <p:spPr/>
        <p:txBody>
          <a:bodyPr/>
          <a:lstStyle/>
          <a:p>
            <a:r>
              <a:rPr lang="en-US" dirty="0" smtClean="0"/>
              <a:t>Pick any CICMHE design competition case!</a:t>
            </a:r>
          </a:p>
          <a:p>
            <a:r>
              <a:rPr lang="en-US" dirty="0" smtClean="0"/>
              <a:t>I’ll use the most recent one in this presentation—Fast Foods Now—an abridged version of which was emailed to you on Sunday</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4</a:t>
            </a:fld>
            <a:endParaRPr lang="en-US"/>
          </a:p>
        </p:txBody>
      </p:sp>
    </p:spTree>
    <p:extLst>
      <p:ext uri="{BB962C8B-B14F-4D97-AF65-F5344CB8AC3E}">
        <p14:creationId xmlns:p14="http://schemas.microsoft.com/office/powerpoint/2010/main" val="30412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Limitations</a:t>
            </a:r>
            <a:endParaRPr lang="en-US" dirty="0"/>
          </a:p>
        </p:txBody>
      </p:sp>
      <p:sp>
        <p:nvSpPr>
          <p:cNvPr id="3" name="Content Placeholder 2"/>
          <p:cNvSpPr>
            <a:spLocks noGrp="1"/>
          </p:cNvSpPr>
          <p:nvPr>
            <p:ph idx="1"/>
          </p:nvPr>
        </p:nvSpPr>
        <p:spPr/>
        <p:txBody>
          <a:bodyPr/>
          <a:lstStyle/>
          <a:p>
            <a:r>
              <a:rPr lang="en-US" dirty="0" smtClean="0"/>
              <a:t>We only have totals by month, no information about actual customer shipments.</a:t>
            </a:r>
          </a:p>
          <a:p>
            <a:r>
              <a:rPr lang="en-US" dirty="0" smtClean="0"/>
              <a:t>So, the design team has to make some reasonable assumptions</a:t>
            </a:r>
          </a:p>
          <a:p>
            <a:endParaRPr lang="en-US" dirty="0"/>
          </a:p>
          <a:p>
            <a:r>
              <a:rPr lang="en-US" i="1" dirty="0" smtClean="0">
                <a:solidFill>
                  <a:srgbClr val="FFFF00"/>
                </a:solidFill>
              </a:rPr>
              <a:t>In this case, what might be some reasonable assumptions?</a:t>
            </a:r>
            <a:endParaRPr lang="en-US" i="1"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40</a:t>
            </a:fld>
            <a:endParaRPr lang="en-US"/>
          </a:p>
        </p:txBody>
      </p:sp>
    </p:spTree>
    <p:extLst>
      <p:ext uri="{BB962C8B-B14F-4D97-AF65-F5344CB8AC3E}">
        <p14:creationId xmlns:p14="http://schemas.microsoft.com/office/powerpoint/2010/main" val="40354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Really Important Observations</a:t>
            </a:r>
            <a:endParaRPr lang="en-US" dirty="0"/>
          </a:p>
        </p:txBody>
      </p:sp>
      <p:sp>
        <p:nvSpPr>
          <p:cNvPr id="4" name="Content Placeholder 3"/>
          <p:cNvSpPr>
            <a:spLocks noGrp="1"/>
          </p:cNvSpPr>
          <p:nvPr>
            <p:ph idx="1"/>
          </p:nvPr>
        </p:nvSpPr>
        <p:spPr/>
        <p:txBody>
          <a:bodyPr/>
          <a:lstStyle/>
          <a:p>
            <a:r>
              <a:rPr lang="en-US" dirty="0" smtClean="0"/>
              <a:t>The </a:t>
            </a:r>
            <a:r>
              <a:rPr lang="en-US" dirty="0" err="1" smtClean="0"/>
              <a:t>InBound</a:t>
            </a:r>
            <a:r>
              <a:rPr lang="en-US" dirty="0" smtClean="0"/>
              <a:t> and </a:t>
            </a:r>
            <a:r>
              <a:rPr lang="en-US" dirty="0" err="1" smtClean="0"/>
              <a:t>OutBound</a:t>
            </a:r>
            <a:r>
              <a:rPr lang="en-US" dirty="0" smtClean="0"/>
              <a:t> functions are “linear flows”</a:t>
            </a:r>
          </a:p>
          <a:p>
            <a:r>
              <a:rPr lang="en-US" dirty="0" smtClean="0"/>
              <a:t>The implementation of these functions is, more or less, independent of the “control” decisions involved, such as </a:t>
            </a:r>
            <a:r>
              <a:rPr lang="en-US" dirty="0" err="1" smtClean="0"/>
              <a:t>putaway</a:t>
            </a:r>
            <a:r>
              <a:rPr lang="en-US" dirty="0" smtClean="0"/>
              <a:t> location or dock door assignment</a:t>
            </a:r>
          </a:p>
          <a:p>
            <a:r>
              <a:rPr lang="en-US" dirty="0" smtClean="0"/>
              <a:t>We can at least think about, and often specify, the resources needed to embody these functions first, and then worry about the associated control systems later</a:t>
            </a:r>
          </a:p>
          <a:p>
            <a:r>
              <a:rPr lang="en-US" b="1" i="1" dirty="0" smtClean="0">
                <a:solidFill>
                  <a:srgbClr val="FFFF00"/>
                </a:solidFill>
              </a:rPr>
              <a:t>This makes </a:t>
            </a:r>
            <a:r>
              <a:rPr lang="en-US" b="1" i="1" dirty="0" err="1" smtClean="0">
                <a:solidFill>
                  <a:srgbClr val="FFFF00"/>
                </a:solidFill>
              </a:rPr>
              <a:t>InBound</a:t>
            </a:r>
            <a:r>
              <a:rPr lang="en-US" b="1" i="1" dirty="0" smtClean="0">
                <a:solidFill>
                  <a:srgbClr val="FFFF00"/>
                </a:solidFill>
              </a:rPr>
              <a:t> and </a:t>
            </a:r>
            <a:r>
              <a:rPr lang="en-US" b="1" i="1" dirty="0" err="1" smtClean="0">
                <a:solidFill>
                  <a:srgbClr val="FFFF00"/>
                </a:solidFill>
              </a:rPr>
              <a:t>OutBound</a:t>
            </a:r>
            <a:r>
              <a:rPr lang="en-US" b="1" i="1" dirty="0" smtClean="0">
                <a:solidFill>
                  <a:srgbClr val="FFFF00"/>
                </a:solidFill>
              </a:rPr>
              <a:t> quite different from Order Assembly!</a:t>
            </a:r>
          </a:p>
        </p:txBody>
      </p:sp>
      <p:sp>
        <p:nvSpPr>
          <p:cNvPr id="2" name="Slide Number Placeholder 1"/>
          <p:cNvSpPr>
            <a:spLocks noGrp="1"/>
          </p:cNvSpPr>
          <p:nvPr>
            <p:ph type="sldNum" sz="quarter" idx="12"/>
          </p:nvPr>
        </p:nvSpPr>
        <p:spPr/>
        <p:txBody>
          <a:bodyPr/>
          <a:lstStyle/>
          <a:p>
            <a:fld id="{2A013F82-EE5E-44EE-A61D-E31C6657F26F}" type="slidenum">
              <a:rPr lang="en-US" smtClean="0"/>
              <a:t>41</a:t>
            </a:fld>
            <a:endParaRPr lang="en-US"/>
          </a:p>
        </p:txBody>
      </p:sp>
    </p:spTree>
    <p:extLst>
      <p:ext uri="{BB962C8B-B14F-4D97-AF65-F5344CB8AC3E}">
        <p14:creationId xmlns:p14="http://schemas.microsoft.com/office/powerpoint/2010/main" val="15877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Elaborating the Order Assembly Function</a:t>
            </a:r>
            <a:br>
              <a:rPr lang="en-US" dirty="0" smtClean="0"/>
            </a:br>
            <a:r>
              <a:rPr lang="en-US" b="1" i="1" dirty="0" smtClean="0">
                <a:solidFill>
                  <a:srgbClr val="FFFF00"/>
                </a:solidFill>
              </a:rPr>
              <a:t>(this is where all the magic occurs!)</a:t>
            </a:r>
            <a:endParaRPr lang="en-US" b="1" i="1" dirty="0">
              <a:solidFill>
                <a:srgbClr val="FFFF00"/>
              </a:solidFill>
            </a:endParaRPr>
          </a:p>
        </p:txBody>
      </p:sp>
      <p:sp>
        <p:nvSpPr>
          <p:cNvPr id="3" name="Rounded Rectangle 2"/>
          <p:cNvSpPr/>
          <p:nvPr/>
        </p:nvSpPr>
        <p:spPr>
          <a:xfrm>
            <a:off x="5294313" y="1730829"/>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 Function</a:t>
            </a:r>
            <a:endParaRPr lang="en-US" dirty="0"/>
          </a:p>
        </p:txBody>
      </p:sp>
      <p:sp>
        <p:nvSpPr>
          <p:cNvPr id="11" name="Left Brace 10"/>
          <p:cNvSpPr/>
          <p:nvPr/>
        </p:nvSpPr>
        <p:spPr>
          <a:xfrm rot="5400000" flipV="1">
            <a:off x="5918668" y="1730827"/>
            <a:ext cx="415213" cy="267135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7470367" y="3301560"/>
            <a:ext cx="1600200" cy="1932214"/>
          </a:xfrm>
          <a:prstGeom prst="round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Function</a:t>
            </a:r>
            <a:endParaRPr lang="en-US" dirty="0"/>
          </a:p>
        </p:txBody>
      </p:sp>
      <p:sp>
        <p:nvSpPr>
          <p:cNvPr id="14" name="Rounded Rectangle 13"/>
          <p:cNvSpPr/>
          <p:nvPr/>
        </p:nvSpPr>
        <p:spPr>
          <a:xfrm>
            <a:off x="3198812" y="3313067"/>
            <a:ext cx="1600200" cy="1920707"/>
          </a:xfrm>
          <a:prstGeom prst="round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Inbound Function</a:t>
            </a:r>
            <a:endParaRPr lang="en-US" dirty="0"/>
          </a:p>
        </p:txBody>
      </p:sp>
      <p:sp>
        <p:nvSpPr>
          <p:cNvPr id="15" name="Rectangle 14"/>
          <p:cNvSpPr/>
          <p:nvPr/>
        </p:nvSpPr>
        <p:spPr>
          <a:xfrm>
            <a:off x="4875212" y="3313067"/>
            <a:ext cx="2527074" cy="407593"/>
          </a:xfrm>
          <a:prstGeom prst="rect">
            <a:avLst/>
          </a:prstGeom>
          <a:pattFill prst="pct5">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Retrieve Order Part</a:t>
            </a:r>
            <a:endParaRPr lang="en-US" dirty="0"/>
          </a:p>
        </p:txBody>
      </p:sp>
      <p:sp>
        <p:nvSpPr>
          <p:cNvPr id="16" name="Rectangle 15"/>
          <p:cNvSpPr/>
          <p:nvPr/>
        </p:nvSpPr>
        <p:spPr>
          <a:xfrm>
            <a:off x="4875212" y="3826873"/>
            <a:ext cx="2527074" cy="407593"/>
          </a:xfrm>
          <a:prstGeom prst="rect">
            <a:avLst/>
          </a:prstGeom>
          <a:pattFill prst="pct10">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 Order Part</a:t>
            </a:r>
            <a:endParaRPr lang="en-US" dirty="0"/>
          </a:p>
        </p:txBody>
      </p:sp>
      <p:sp>
        <p:nvSpPr>
          <p:cNvPr id="17" name="Rectangle 16"/>
          <p:cNvSpPr/>
          <p:nvPr/>
        </p:nvSpPr>
        <p:spPr>
          <a:xfrm>
            <a:off x="4862738" y="4340679"/>
            <a:ext cx="2527074" cy="407593"/>
          </a:xfrm>
          <a:prstGeom prst="rect">
            <a:avLst/>
          </a:prstGeom>
          <a:pattFill prst="pct20">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Accumulate Order Parts</a:t>
            </a:r>
            <a:endParaRPr lang="en-US" dirty="0"/>
          </a:p>
        </p:txBody>
      </p:sp>
      <p:sp>
        <p:nvSpPr>
          <p:cNvPr id="18" name="Rectangle 17"/>
          <p:cNvSpPr/>
          <p:nvPr/>
        </p:nvSpPr>
        <p:spPr>
          <a:xfrm>
            <a:off x="4872536" y="4826182"/>
            <a:ext cx="2527074" cy="407593"/>
          </a:xfrm>
          <a:prstGeom prst="rect">
            <a:avLst/>
          </a:prstGeom>
          <a:pattFill prst="pct25">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 Order</a:t>
            </a:r>
            <a:endParaRPr lang="en-US" dirty="0"/>
          </a:p>
        </p:txBody>
      </p:sp>
      <p:sp>
        <p:nvSpPr>
          <p:cNvPr id="19" name="TextBox 18"/>
          <p:cNvSpPr txBox="1"/>
          <p:nvPr/>
        </p:nvSpPr>
        <p:spPr>
          <a:xfrm>
            <a:off x="608012" y="5562600"/>
            <a:ext cx="10668000" cy="646331"/>
          </a:xfrm>
          <a:prstGeom prst="rect">
            <a:avLst/>
          </a:prstGeom>
          <a:noFill/>
        </p:spPr>
        <p:txBody>
          <a:bodyPr wrap="square" rtlCol="0">
            <a:spAutoFit/>
          </a:bodyPr>
          <a:lstStyle/>
          <a:p>
            <a:r>
              <a:rPr lang="en-US" dirty="0" smtClean="0"/>
              <a:t>Order assembly does not decompose nicely into a linear functional flow.  It’s a system, and has to be thought of that way.</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42</a:t>
            </a:fld>
            <a:endParaRPr lang="en-US"/>
          </a:p>
        </p:txBody>
      </p:sp>
    </p:spTree>
    <p:extLst>
      <p:ext uri="{BB962C8B-B14F-4D97-AF65-F5344CB8AC3E}">
        <p14:creationId xmlns:p14="http://schemas.microsoft.com/office/powerpoint/2010/main" val="40339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we infer from the data?</a:t>
            </a:r>
            <a:endParaRPr lang="en-US" dirty="0"/>
          </a:p>
        </p:txBody>
      </p:sp>
      <p:sp>
        <p:nvSpPr>
          <p:cNvPr id="4" name="Content Placeholder 3"/>
          <p:cNvSpPr>
            <a:spLocks noGrp="1"/>
          </p:cNvSpPr>
          <p:nvPr>
            <p:ph idx="1"/>
          </p:nvPr>
        </p:nvSpPr>
        <p:spPr/>
        <p:txBody>
          <a:bodyPr/>
          <a:lstStyle/>
          <a:p>
            <a:r>
              <a:rPr lang="en-US" dirty="0" smtClean="0"/>
              <a:t>Rates of “order parts”</a:t>
            </a:r>
            <a:r>
              <a:rPr lang="en-US" dirty="0"/>
              <a:t> retrieval</a:t>
            </a:r>
            <a:endParaRPr lang="en-US" dirty="0" smtClean="0"/>
          </a:p>
          <a:p>
            <a:pPr lvl="1"/>
            <a:r>
              <a:rPr lang="en-US" dirty="0" err="1" smtClean="0"/>
              <a:t>Eaches</a:t>
            </a:r>
            <a:r>
              <a:rPr lang="en-US" dirty="0" smtClean="0"/>
              <a:t>, cases, pallet retrieval rates</a:t>
            </a:r>
          </a:p>
          <a:p>
            <a:r>
              <a:rPr lang="en-US" dirty="0" smtClean="0"/>
              <a:t>Rates of accumulation</a:t>
            </a:r>
          </a:p>
          <a:p>
            <a:pPr lvl="1"/>
            <a:r>
              <a:rPr lang="en-US" dirty="0" smtClean="0"/>
              <a:t>Relative frequencies of lines per order</a:t>
            </a:r>
          </a:p>
          <a:p>
            <a:pPr lvl="1"/>
            <a:r>
              <a:rPr lang="en-US" dirty="0" smtClean="0"/>
              <a:t>Accumulation composition</a:t>
            </a:r>
          </a:p>
          <a:p>
            <a:pPr lvl="2"/>
            <a:r>
              <a:rPr lang="en-US" dirty="0" smtClean="0"/>
              <a:t>Mix of each, case, pallet</a:t>
            </a:r>
          </a:p>
          <a:p>
            <a:r>
              <a:rPr lang="en-US" dirty="0" smtClean="0"/>
              <a:t>Rates of “move” really depends on the specific system selected</a:t>
            </a:r>
            <a:endParaRPr lang="en-US" dirty="0"/>
          </a:p>
        </p:txBody>
      </p:sp>
      <p:sp>
        <p:nvSpPr>
          <p:cNvPr id="2" name="Slide Number Placeholder 1"/>
          <p:cNvSpPr>
            <a:spLocks noGrp="1"/>
          </p:cNvSpPr>
          <p:nvPr>
            <p:ph type="sldNum" sz="quarter" idx="12"/>
          </p:nvPr>
        </p:nvSpPr>
        <p:spPr/>
        <p:txBody>
          <a:bodyPr/>
          <a:lstStyle/>
          <a:p>
            <a:fld id="{2A013F82-EE5E-44EE-A61D-E31C6657F26F}" type="slidenum">
              <a:rPr lang="en-US" smtClean="0"/>
              <a:t>43</a:t>
            </a:fld>
            <a:endParaRPr lang="en-US"/>
          </a:p>
        </p:txBody>
      </p:sp>
    </p:spTree>
    <p:extLst>
      <p:ext uri="{BB962C8B-B14F-4D97-AF65-F5344CB8AC3E}">
        <p14:creationId xmlns:p14="http://schemas.microsoft.com/office/powerpoint/2010/main" val="303791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FFN Order Assembly Data</a:t>
            </a:r>
            <a:endParaRPr lang="en-US" dirty="0"/>
          </a:p>
        </p:txBody>
      </p:sp>
      <p:sp>
        <p:nvSpPr>
          <p:cNvPr id="3" name="Content Placeholder 2"/>
          <p:cNvSpPr>
            <a:spLocks noGrp="1"/>
          </p:cNvSpPr>
          <p:nvPr>
            <p:ph idx="1"/>
          </p:nvPr>
        </p:nvSpPr>
        <p:spPr/>
        <p:txBody>
          <a:bodyPr/>
          <a:lstStyle/>
          <a:p>
            <a:r>
              <a:rPr lang="en-US" dirty="0" smtClean="0"/>
              <a:t>Don’t have actual customer order data</a:t>
            </a:r>
          </a:p>
          <a:p>
            <a:r>
              <a:rPr lang="en-US" dirty="0" smtClean="0"/>
              <a:t>Have to make some assumptions</a:t>
            </a:r>
          </a:p>
          <a:p>
            <a:endParaRPr lang="en-US" dirty="0"/>
          </a:p>
          <a:p>
            <a:endParaRPr lang="en-US" dirty="0" smtClean="0"/>
          </a:p>
          <a:p>
            <a:r>
              <a:rPr lang="en-US" i="1" dirty="0" smtClean="0">
                <a:solidFill>
                  <a:srgbClr val="FFFF00"/>
                </a:solidFill>
              </a:rPr>
              <a:t>What assumptions seem reasonable?</a:t>
            </a:r>
            <a:endParaRPr lang="en-US" i="1"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44</a:t>
            </a:fld>
            <a:endParaRPr lang="en-US"/>
          </a:p>
        </p:txBody>
      </p:sp>
    </p:spTree>
    <p:extLst>
      <p:ext uri="{BB962C8B-B14F-4D97-AF65-F5344CB8AC3E}">
        <p14:creationId xmlns:p14="http://schemas.microsoft.com/office/powerpoint/2010/main" val="59860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Check” </a:t>
            </a:r>
            <a:endParaRPr lang="en-US" dirty="0"/>
          </a:p>
        </p:txBody>
      </p:sp>
      <p:sp>
        <p:nvSpPr>
          <p:cNvPr id="3" name="Content Placeholder 2"/>
          <p:cNvSpPr>
            <a:spLocks noGrp="1"/>
          </p:cNvSpPr>
          <p:nvPr>
            <p:ph idx="1"/>
          </p:nvPr>
        </p:nvSpPr>
        <p:spPr/>
        <p:txBody>
          <a:bodyPr/>
          <a:lstStyle/>
          <a:p>
            <a:r>
              <a:rPr lang="en-US" dirty="0" smtClean="0"/>
              <a:t>Take-</a:t>
            </a:r>
            <a:r>
              <a:rPr lang="en-US" dirty="0" err="1" smtClean="0"/>
              <a:t>aways</a:t>
            </a:r>
            <a:endParaRPr lang="en-US" dirty="0" smtClean="0"/>
          </a:p>
          <a:p>
            <a:pPr lvl="1"/>
            <a:r>
              <a:rPr lang="en-US" dirty="0" smtClean="0"/>
              <a:t>Semantics</a:t>
            </a:r>
          </a:p>
          <a:p>
            <a:pPr lvl="1"/>
            <a:r>
              <a:rPr lang="en-US" dirty="0" smtClean="0"/>
              <a:t>Identify flows</a:t>
            </a:r>
          </a:p>
          <a:p>
            <a:pPr lvl="1"/>
            <a:r>
              <a:rPr lang="en-US" dirty="0" smtClean="0"/>
              <a:t>Identify functions</a:t>
            </a:r>
          </a:p>
          <a:p>
            <a:pPr lvl="1"/>
            <a:r>
              <a:rPr lang="en-US" dirty="0" smtClean="0"/>
              <a:t>Identify flow families</a:t>
            </a:r>
          </a:p>
          <a:p>
            <a:r>
              <a:rPr lang="en-US" dirty="0" smtClean="0"/>
              <a:t>Next</a:t>
            </a:r>
          </a:p>
          <a:p>
            <a:pPr lvl="1"/>
            <a:r>
              <a:rPr lang="en-US" dirty="0" smtClean="0"/>
              <a:t>Architecture</a:t>
            </a:r>
            <a:endParaRPr lang="en-US" dirty="0"/>
          </a:p>
        </p:txBody>
      </p:sp>
      <p:grpSp>
        <p:nvGrpSpPr>
          <p:cNvPr id="7" name="Group 6"/>
          <p:cNvGrpSpPr/>
          <p:nvPr/>
        </p:nvGrpSpPr>
        <p:grpSpPr>
          <a:xfrm>
            <a:off x="1979612" y="2819400"/>
            <a:ext cx="6997619" cy="1219200"/>
            <a:chOff x="1979612" y="2819400"/>
            <a:chExt cx="6997619" cy="1219200"/>
          </a:xfrm>
        </p:grpSpPr>
        <p:sp>
          <p:nvSpPr>
            <p:cNvPr id="4" name="Right Brace 3"/>
            <p:cNvSpPr/>
            <p:nvPr/>
          </p:nvSpPr>
          <p:spPr>
            <a:xfrm>
              <a:off x="4494212" y="2819400"/>
              <a:ext cx="5334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ounded Rectangle 4"/>
            <p:cNvSpPr/>
            <p:nvPr/>
          </p:nvSpPr>
          <p:spPr>
            <a:xfrm>
              <a:off x="1979612" y="2819400"/>
              <a:ext cx="2514600" cy="1219200"/>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6212" y="3244334"/>
              <a:ext cx="3721019" cy="400110"/>
            </a:xfrm>
            <a:prstGeom prst="rect">
              <a:avLst/>
            </a:prstGeom>
            <a:noFill/>
          </p:spPr>
          <p:txBody>
            <a:bodyPr wrap="none" rtlCol="0">
              <a:spAutoFit/>
            </a:bodyPr>
            <a:lstStyle/>
            <a:p>
              <a:r>
                <a:rPr lang="en-US" sz="2000" b="1" i="1" dirty="0" smtClean="0">
                  <a:solidFill>
                    <a:srgbClr val="FFFF00"/>
                  </a:solidFill>
                </a:rPr>
                <a:t>System “Requirements” Decision</a:t>
              </a:r>
              <a:endParaRPr lang="en-US" sz="2000" b="1" i="1" dirty="0">
                <a:solidFill>
                  <a:srgbClr val="FFFF00"/>
                </a:solidFill>
              </a:endParaRPr>
            </a:p>
          </p:txBody>
        </p:sp>
      </p:grpSp>
      <p:grpSp>
        <p:nvGrpSpPr>
          <p:cNvPr id="13" name="Group 12"/>
          <p:cNvGrpSpPr/>
          <p:nvPr/>
        </p:nvGrpSpPr>
        <p:grpSpPr>
          <a:xfrm>
            <a:off x="1979613" y="4540478"/>
            <a:ext cx="6348483" cy="520243"/>
            <a:chOff x="1979613" y="4540478"/>
            <a:chExt cx="6348483" cy="520243"/>
          </a:xfrm>
        </p:grpSpPr>
        <p:sp>
          <p:nvSpPr>
            <p:cNvPr id="10" name="Right Brace 9"/>
            <p:cNvSpPr/>
            <p:nvPr/>
          </p:nvSpPr>
          <p:spPr>
            <a:xfrm>
              <a:off x="4494212" y="4540478"/>
              <a:ext cx="450516" cy="4887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ounded Rectangle 10"/>
            <p:cNvSpPr/>
            <p:nvPr/>
          </p:nvSpPr>
          <p:spPr>
            <a:xfrm>
              <a:off x="1979613" y="4572000"/>
              <a:ext cx="2438399" cy="488721"/>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8155" y="4560771"/>
              <a:ext cx="3099941" cy="400110"/>
            </a:xfrm>
            <a:prstGeom prst="rect">
              <a:avLst/>
            </a:prstGeom>
            <a:noFill/>
          </p:spPr>
          <p:txBody>
            <a:bodyPr wrap="square" rtlCol="0">
              <a:spAutoFit/>
            </a:bodyPr>
            <a:lstStyle/>
            <a:p>
              <a:r>
                <a:rPr lang="en-US" sz="2000" b="1" i="1" dirty="0" smtClean="0">
                  <a:solidFill>
                    <a:srgbClr val="FFFF00"/>
                  </a:solidFill>
                </a:rPr>
                <a:t>System Design Decision</a:t>
              </a:r>
              <a:endParaRPr lang="en-US" sz="2000" b="1" i="1" dirty="0">
                <a:solidFill>
                  <a:srgbClr val="FFFF00"/>
                </a:solidFill>
              </a:endParaRPr>
            </a:p>
          </p:txBody>
        </p:sp>
      </p:grpSp>
      <p:sp>
        <p:nvSpPr>
          <p:cNvPr id="8" name="Slide Number Placeholder 7"/>
          <p:cNvSpPr>
            <a:spLocks noGrp="1"/>
          </p:cNvSpPr>
          <p:nvPr>
            <p:ph type="sldNum" sz="quarter" idx="12"/>
          </p:nvPr>
        </p:nvSpPr>
        <p:spPr/>
        <p:txBody>
          <a:bodyPr/>
          <a:lstStyle/>
          <a:p>
            <a:fld id="{2A013F82-EE5E-44EE-A61D-E31C6657F26F}" type="slidenum">
              <a:rPr lang="en-US" smtClean="0"/>
              <a:t>45</a:t>
            </a:fld>
            <a:endParaRPr lang="en-US"/>
          </a:p>
        </p:txBody>
      </p:sp>
    </p:spTree>
    <p:extLst>
      <p:ext uri="{BB962C8B-B14F-4D97-AF65-F5344CB8AC3E}">
        <p14:creationId xmlns:p14="http://schemas.microsoft.com/office/powerpoint/2010/main" val="3859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smtClean="0"/>
              <a:t>Basic idea is to aggregate functions into subsystems.</a:t>
            </a:r>
          </a:p>
          <a:p>
            <a:r>
              <a:rPr lang="en-US" dirty="0" smtClean="0"/>
              <a:t>Examples:</a:t>
            </a:r>
          </a:p>
          <a:p>
            <a:pPr lvl="1"/>
            <a:r>
              <a:rPr lang="en-US" dirty="0" smtClean="0"/>
              <a:t>Architecture of an automobile: frame, body, drive train, cabin</a:t>
            </a:r>
          </a:p>
          <a:p>
            <a:pPr lvl="1"/>
            <a:r>
              <a:rPr lang="en-US" dirty="0" smtClean="0"/>
              <a:t>Architecture of an airplane: wing, fuselage, propulsion</a:t>
            </a:r>
          </a:p>
          <a:p>
            <a:r>
              <a:rPr lang="en-US" dirty="0" smtClean="0"/>
              <a:t>Motivation: break the design problem up into “homogeneous” pieces that can be worked on independently, but integrated</a:t>
            </a:r>
            <a:endParaRPr lang="en-US" dirty="0"/>
          </a:p>
        </p:txBody>
      </p:sp>
      <p:pic>
        <p:nvPicPr>
          <p:cNvPr id="6" name="Picture 5"/>
          <p:cNvPicPr>
            <a:picLocks noChangeAspect="1"/>
          </p:cNvPicPr>
          <p:nvPr/>
        </p:nvPicPr>
        <p:blipFill>
          <a:blip r:embed="rId3"/>
          <a:stretch>
            <a:fillRect/>
          </a:stretch>
        </p:blipFill>
        <p:spPr>
          <a:xfrm>
            <a:off x="9828212" y="152400"/>
            <a:ext cx="2133785" cy="1341236"/>
          </a:xfrm>
          <a:prstGeom prst="rect">
            <a:avLst/>
          </a:prstGeom>
        </p:spPr>
      </p:pic>
      <p:sp>
        <p:nvSpPr>
          <p:cNvPr id="7" name="Right Arrow 6"/>
          <p:cNvSpPr/>
          <p:nvPr/>
        </p:nvSpPr>
        <p:spPr>
          <a:xfrm>
            <a:off x="9433219" y="68302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46</a:t>
            </a:fld>
            <a:endParaRPr lang="en-US"/>
          </a:p>
        </p:txBody>
      </p:sp>
    </p:spTree>
    <p:extLst>
      <p:ext uri="{BB962C8B-B14F-4D97-AF65-F5344CB8AC3E}">
        <p14:creationId xmlns:p14="http://schemas.microsoft.com/office/powerpoint/2010/main" val="20097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you make these “architectural” decisions?</a:t>
            </a:r>
            <a:endParaRPr lang="en-US" dirty="0"/>
          </a:p>
        </p:txBody>
      </p:sp>
      <p:sp>
        <p:nvSpPr>
          <p:cNvPr id="4" name="Content Placeholder 3"/>
          <p:cNvSpPr>
            <a:spLocks noGrp="1"/>
          </p:cNvSpPr>
          <p:nvPr>
            <p:ph idx="1"/>
          </p:nvPr>
        </p:nvSpPr>
        <p:spPr/>
        <p:txBody>
          <a:bodyPr/>
          <a:lstStyle/>
          <a:p>
            <a:r>
              <a:rPr lang="en-US" dirty="0" smtClean="0"/>
              <a:t>You have to know that the functions can, in fact, be performed by a single system.  </a:t>
            </a:r>
          </a:p>
          <a:p>
            <a:pPr lvl="1"/>
            <a:r>
              <a:rPr lang="en-US" dirty="0" smtClean="0"/>
              <a:t>In an automobile, you wouldn’t combine a “provide rotational power” and “provide communication access” functions</a:t>
            </a:r>
          </a:p>
          <a:p>
            <a:r>
              <a:rPr lang="en-US" dirty="0" smtClean="0"/>
              <a:t>You probably use some prior knowledge of the kinds of technologies that can be used for the individual functions</a:t>
            </a:r>
          </a:p>
          <a:p>
            <a:r>
              <a:rPr lang="en-US" dirty="0" smtClean="0"/>
              <a:t>I.e., it’s not a random assignment!</a:t>
            </a:r>
            <a:endParaRPr lang="en-US" dirty="0"/>
          </a:p>
        </p:txBody>
      </p:sp>
      <p:sp>
        <p:nvSpPr>
          <p:cNvPr id="2" name="Rounded Rectangular Callout 1"/>
          <p:cNvSpPr/>
          <p:nvPr/>
        </p:nvSpPr>
        <p:spPr>
          <a:xfrm>
            <a:off x="7999412" y="4038600"/>
            <a:ext cx="2743200" cy="1143000"/>
          </a:xfrm>
          <a:prstGeom prst="wedgeRoundRectCallout">
            <a:avLst>
              <a:gd name="adj1" fmla="val -70098"/>
              <a:gd name="adj2" fmla="val -5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opportunity to introduce material handling equipment and systems…</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47</a:t>
            </a:fld>
            <a:endParaRPr lang="en-US"/>
          </a:p>
        </p:txBody>
      </p:sp>
    </p:spTree>
    <p:extLst>
      <p:ext uri="{BB962C8B-B14F-4D97-AF65-F5344CB8AC3E}">
        <p14:creationId xmlns:p14="http://schemas.microsoft.com/office/powerpoint/2010/main" val="326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Inbound Functional Architecture</a:t>
            </a:r>
            <a:endParaRPr lang="en-US" dirty="0"/>
          </a:p>
        </p:txBody>
      </p:sp>
      <p:sp>
        <p:nvSpPr>
          <p:cNvPr id="2" name="Rectangle 1"/>
          <p:cNvSpPr/>
          <p:nvPr/>
        </p:nvSpPr>
        <p:spPr>
          <a:xfrm>
            <a:off x="2894013" y="3099388"/>
            <a:ext cx="914400" cy="2310812"/>
          </a:xfrm>
          <a:prstGeom prst="rect">
            <a:avLst/>
          </a:prstGeom>
          <a:solidFill>
            <a:schemeClr val="tx1">
              <a:lumMod val="75000"/>
            </a:schemeClr>
          </a:solid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Carrier</a:t>
            </a:r>
            <a:endParaRPr lang="en-US" dirty="0"/>
          </a:p>
        </p:txBody>
      </p:sp>
      <p:sp>
        <p:nvSpPr>
          <p:cNvPr id="5" name="Rectangle 4"/>
          <p:cNvSpPr/>
          <p:nvPr/>
        </p:nvSpPr>
        <p:spPr>
          <a:xfrm>
            <a:off x="3884613" y="3099388"/>
            <a:ext cx="1066800" cy="2310812"/>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a:t>
            </a:r>
            <a:endParaRPr lang="en-US" dirty="0"/>
          </a:p>
        </p:txBody>
      </p:sp>
      <p:sp>
        <p:nvSpPr>
          <p:cNvPr id="6" name="Rectangle 5"/>
          <p:cNvSpPr/>
          <p:nvPr/>
        </p:nvSpPr>
        <p:spPr>
          <a:xfrm>
            <a:off x="5027613" y="3099388"/>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7" name="Rectangle 6"/>
          <p:cNvSpPr/>
          <p:nvPr/>
        </p:nvSpPr>
        <p:spPr>
          <a:xfrm>
            <a:off x="6170613" y="3099388"/>
            <a:ext cx="1066800" cy="685800"/>
          </a:xfrm>
          <a:prstGeom prst="rect">
            <a:avLst/>
          </a:prstGeom>
          <a:pattFill prst="plaid">
            <a:fgClr>
              <a:schemeClr val="accent5">
                <a:lumMod val="60000"/>
                <a:lumOff val="4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Store</a:t>
            </a:r>
            <a:endParaRPr lang="en-US" b="1" dirty="0"/>
          </a:p>
        </p:txBody>
      </p:sp>
      <p:sp>
        <p:nvSpPr>
          <p:cNvPr id="8" name="Rectangle 7"/>
          <p:cNvSpPr/>
          <p:nvPr/>
        </p:nvSpPr>
        <p:spPr>
          <a:xfrm>
            <a:off x="7313613" y="3099388"/>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9" name="Rectangle 8"/>
          <p:cNvSpPr/>
          <p:nvPr/>
        </p:nvSpPr>
        <p:spPr>
          <a:xfrm>
            <a:off x="8456613" y="3099388"/>
            <a:ext cx="1066800" cy="685800"/>
          </a:xfrm>
          <a:prstGeom prst="rect">
            <a:avLst/>
          </a:prstGeom>
          <a:pattFill prst="plaid">
            <a:fgClr>
              <a:schemeClr val="accent5">
                <a:lumMod val="60000"/>
                <a:lumOff val="4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Store</a:t>
            </a:r>
            <a:endParaRPr lang="en-US" b="1" dirty="0"/>
          </a:p>
        </p:txBody>
      </p:sp>
      <p:sp>
        <p:nvSpPr>
          <p:cNvPr id="10" name="Rectangle 9"/>
          <p:cNvSpPr/>
          <p:nvPr/>
        </p:nvSpPr>
        <p:spPr>
          <a:xfrm>
            <a:off x="9599613" y="3099388"/>
            <a:ext cx="1143000" cy="2310812"/>
          </a:xfrm>
          <a:prstGeom prst="rect">
            <a:avLst/>
          </a:prstGeom>
          <a:solidFill>
            <a:schemeClr val="accent4">
              <a:lumMod val="40000"/>
              <a:lumOff val="60000"/>
            </a:schemeClr>
          </a:solid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a:t>
            </a:r>
            <a:endParaRPr lang="en-US" dirty="0"/>
          </a:p>
        </p:txBody>
      </p:sp>
      <p:sp>
        <p:nvSpPr>
          <p:cNvPr id="15" name="Rectangle 14"/>
          <p:cNvSpPr/>
          <p:nvPr/>
        </p:nvSpPr>
        <p:spPr>
          <a:xfrm>
            <a:off x="5031341" y="3914553"/>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16" name="Rectangle 15"/>
          <p:cNvSpPr/>
          <p:nvPr/>
        </p:nvSpPr>
        <p:spPr>
          <a:xfrm>
            <a:off x="6174341" y="3914553"/>
            <a:ext cx="1066800" cy="685800"/>
          </a:xfrm>
          <a:prstGeom prst="rect">
            <a:avLst/>
          </a:prstGeom>
          <a:pattFill prst="plaid">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Store</a:t>
            </a:r>
            <a:endParaRPr lang="en-US" b="1" dirty="0"/>
          </a:p>
        </p:txBody>
      </p:sp>
      <p:sp>
        <p:nvSpPr>
          <p:cNvPr id="17" name="Rectangle 16"/>
          <p:cNvSpPr/>
          <p:nvPr/>
        </p:nvSpPr>
        <p:spPr>
          <a:xfrm>
            <a:off x="7317341" y="3914553"/>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18" name="Rectangle 17"/>
          <p:cNvSpPr/>
          <p:nvPr/>
        </p:nvSpPr>
        <p:spPr>
          <a:xfrm>
            <a:off x="8460341" y="3914553"/>
            <a:ext cx="1066800" cy="685800"/>
          </a:xfrm>
          <a:prstGeom prst="rect">
            <a:avLst/>
          </a:prstGeom>
          <a:pattFill prst="plaid">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Store</a:t>
            </a:r>
            <a:endParaRPr lang="en-US" b="1" dirty="0"/>
          </a:p>
        </p:txBody>
      </p:sp>
      <p:sp>
        <p:nvSpPr>
          <p:cNvPr id="19" name="Rectangle 18"/>
          <p:cNvSpPr/>
          <p:nvPr/>
        </p:nvSpPr>
        <p:spPr>
          <a:xfrm>
            <a:off x="5027613" y="4724400"/>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0" name="Rectangle 19"/>
          <p:cNvSpPr/>
          <p:nvPr/>
        </p:nvSpPr>
        <p:spPr>
          <a:xfrm>
            <a:off x="6170613" y="4724400"/>
            <a:ext cx="1066800" cy="685800"/>
          </a:xfrm>
          <a:prstGeom prst="rect">
            <a:avLst/>
          </a:prstGeom>
          <a:pattFill prst="plaid">
            <a:fgClr>
              <a:schemeClr val="bg2">
                <a:lumMod val="50000"/>
                <a:lumOff val="5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21" name="Rectangle 20"/>
          <p:cNvSpPr/>
          <p:nvPr/>
        </p:nvSpPr>
        <p:spPr>
          <a:xfrm>
            <a:off x="7313613" y="4724400"/>
            <a:ext cx="1066800" cy="685800"/>
          </a:xfrm>
          <a:prstGeom prst="rect">
            <a:avLst/>
          </a:prstGeom>
          <a:pattFill prst="wave">
            <a:fgClr>
              <a:srgbClr val="92D050"/>
            </a:fgClr>
            <a:bgClr>
              <a:schemeClr val="bg1">
                <a:lumMod val="75000"/>
                <a:lumOff val="25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2" name="Rectangle 21"/>
          <p:cNvSpPr/>
          <p:nvPr/>
        </p:nvSpPr>
        <p:spPr>
          <a:xfrm>
            <a:off x="8456613" y="4724400"/>
            <a:ext cx="1066800" cy="685800"/>
          </a:xfrm>
          <a:prstGeom prst="rect">
            <a:avLst/>
          </a:prstGeom>
          <a:pattFill prst="plaid">
            <a:fgClr>
              <a:schemeClr val="bg2">
                <a:lumMod val="50000"/>
                <a:lumOff val="50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11" name="TextBox 10"/>
          <p:cNvSpPr txBox="1"/>
          <p:nvPr/>
        </p:nvSpPr>
        <p:spPr>
          <a:xfrm>
            <a:off x="2513012" y="5657671"/>
            <a:ext cx="8153401" cy="923330"/>
          </a:xfrm>
          <a:prstGeom prst="rect">
            <a:avLst/>
          </a:prstGeom>
          <a:noFill/>
        </p:spPr>
        <p:txBody>
          <a:bodyPr wrap="square" rtlCol="0">
            <a:spAutoFit/>
          </a:bodyPr>
          <a:lstStyle/>
          <a:p>
            <a:r>
              <a:rPr lang="en-US" dirty="0" smtClean="0"/>
              <a:t>All move functions combined into one system (maybe lift trucks of some sort).</a:t>
            </a:r>
          </a:p>
          <a:p>
            <a:r>
              <a:rPr lang="en-US" dirty="0" smtClean="0"/>
              <a:t>For each flow family, a single store system for both reserve and forward/pick</a:t>
            </a:r>
          </a:p>
          <a:p>
            <a:r>
              <a:rPr lang="en-US" dirty="0" smtClean="0"/>
              <a:t>Five subsystems to design: receiving, moving, and three storage systems.</a:t>
            </a:r>
          </a:p>
        </p:txBody>
      </p:sp>
      <p:sp>
        <p:nvSpPr>
          <p:cNvPr id="26" name="Left Brace 25"/>
          <p:cNvSpPr/>
          <p:nvPr/>
        </p:nvSpPr>
        <p:spPr>
          <a:xfrm rot="5400000" flipV="1">
            <a:off x="6578194" y="77969"/>
            <a:ext cx="327836" cy="571500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3884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Receive</a:t>
            </a:r>
            <a:endParaRPr lang="en-US" dirty="0"/>
          </a:p>
        </p:txBody>
      </p:sp>
      <p:sp>
        <p:nvSpPr>
          <p:cNvPr id="28" name="Rectangle 27"/>
          <p:cNvSpPr/>
          <p:nvPr/>
        </p:nvSpPr>
        <p:spPr>
          <a:xfrm>
            <a:off x="5027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29" name="Rectangle 28"/>
          <p:cNvSpPr/>
          <p:nvPr/>
        </p:nvSpPr>
        <p:spPr>
          <a:xfrm>
            <a:off x="6170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30" name="Rectangle 29"/>
          <p:cNvSpPr/>
          <p:nvPr/>
        </p:nvSpPr>
        <p:spPr>
          <a:xfrm>
            <a:off x="7313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31" name="Rectangle 30"/>
          <p:cNvSpPr/>
          <p:nvPr/>
        </p:nvSpPr>
        <p:spPr>
          <a:xfrm>
            <a:off x="8456613" y="1447800"/>
            <a:ext cx="1066800" cy="68580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32" name="Left Brace 31"/>
          <p:cNvSpPr/>
          <p:nvPr/>
        </p:nvSpPr>
        <p:spPr>
          <a:xfrm rot="16200000">
            <a:off x="6578196" y="-483783"/>
            <a:ext cx="327836" cy="571500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715130" y="3244334"/>
            <a:ext cx="1357038" cy="369332"/>
          </a:xfrm>
          <a:prstGeom prst="rect">
            <a:avLst/>
          </a:prstGeom>
          <a:noFill/>
        </p:spPr>
        <p:txBody>
          <a:bodyPr wrap="none" rtlCol="0">
            <a:spAutoFit/>
          </a:bodyPr>
          <a:lstStyle/>
          <a:p>
            <a:r>
              <a:rPr lang="en-US" dirty="0" err="1" smtClean="0"/>
              <a:t>Drystock</a:t>
            </a:r>
            <a:r>
              <a:rPr lang="en-US" dirty="0" smtClean="0"/>
              <a:t> CA</a:t>
            </a:r>
            <a:endParaRPr lang="en-US" dirty="0"/>
          </a:p>
        </p:txBody>
      </p:sp>
      <p:sp>
        <p:nvSpPr>
          <p:cNvPr id="39" name="TextBox 38"/>
          <p:cNvSpPr txBox="1"/>
          <p:nvPr/>
        </p:nvSpPr>
        <p:spPr>
          <a:xfrm>
            <a:off x="699217" y="4044434"/>
            <a:ext cx="1632178" cy="369332"/>
          </a:xfrm>
          <a:prstGeom prst="rect">
            <a:avLst/>
          </a:prstGeom>
          <a:noFill/>
        </p:spPr>
        <p:txBody>
          <a:bodyPr wrap="none" rtlCol="0">
            <a:spAutoFit/>
          </a:bodyPr>
          <a:lstStyle/>
          <a:p>
            <a:r>
              <a:rPr lang="en-US" dirty="0" err="1" smtClean="0"/>
              <a:t>ConditionedEA</a:t>
            </a:r>
            <a:endParaRPr lang="en-US" dirty="0"/>
          </a:p>
        </p:txBody>
      </p:sp>
      <p:sp>
        <p:nvSpPr>
          <p:cNvPr id="40" name="TextBox 39"/>
          <p:cNvSpPr txBox="1"/>
          <p:nvPr/>
        </p:nvSpPr>
        <p:spPr>
          <a:xfrm>
            <a:off x="890231" y="4768725"/>
            <a:ext cx="1250150" cy="369332"/>
          </a:xfrm>
          <a:prstGeom prst="rect">
            <a:avLst/>
          </a:prstGeom>
          <a:noFill/>
        </p:spPr>
        <p:txBody>
          <a:bodyPr wrap="none" rtlCol="0">
            <a:spAutoFit/>
          </a:bodyPr>
          <a:lstStyle/>
          <a:p>
            <a:r>
              <a:rPr lang="en-US" dirty="0" err="1" smtClean="0"/>
              <a:t>Perrishable</a:t>
            </a:r>
            <a:endParaRPr lang="en-US" dirty="0"/>
          </a:p>
        </p:txBody>
      </p:sp>
      <p:sp>
        <p:nvSpPr>
          <p:cNvPr id="3" name="Slide Number Placeholder 2"/>
          <p:cNvSpPr>
            <a:spLocks noGrp="1"/>
          </p:cNvSpPr>
          <p:nvPr>
            <p:ph type="sldNum" sz="quarter" idx="12"/>
          </p:nvPr>
        </p:nvSpPr>
        <p:spPr/>
        <p:txBody>
          <a:bodyPr/>
          <a:lstStyle/>
          <a:p>
            <a:fld id="{2A013F82-EE5E-44EE-A61D-E31C6657F26F}" type="slidenum">
              <a:rPr lang="en-US" smtClean="0"/>
              <a:t>48</a:t>
            </a:fld>
            <a:endParaRPr lang="en-US"/>
          </a:p>
        </p:txBody>
      </p:sp>
    </p:spTree>
    <p:extLst>
      <p:ext uri="{BB962C8B-B14F-4D97-AF65-F5344CB8AC3E}">
        <p14:creationId xmlns:p14="http://schemas.microsoft.com/office/powerpoint/2010/main" val="60061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Outbound Functional Architecture</a:t>
            </a:r>
            <a:endParaRPr lang="en-US" dirty="0"/>
          </a:p>
        </p:txBody>
      </p:sp>
      <p:sp>
        <p:nvSpPr>
          <p:cNvPr id="4" name="Rectangle 3"/>
          <p:cNvSpPr/>
          <p:nvPr/>
        </p:nvSpPr>
        <p:spPr>
          <a:xfrm>
            <a:off x="2589212" y="3656231"/>
            <a:ext cx="1143000" cy="1449168"/>
          </a:xfrm>
          <a:prstGeom prst="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a:t>
            </a:r>
            <a:endParaRPr lang="en-US" dirty="0"/>
          </a:p>
        </p:txBody>
      </p:sp>
      <p:sp>
        <p:nvSpPr>
          <p:cNvPr id="5" name="Rectangle 4"/>
          <p:cNvSpPr/>
          <p:nvPr/>
        </p:nvSpPr>
        <p:spPr>
          <a:xfrm>
            <a:off x="3797779" y="3656230"/>
            <a:ext cx="1066800" cy="1449169"/>
          </a:xfrm>
          <a:prstGeom prst="rect">
            <a:avLst/>
          </a:prstGeom>
          <a:pattFill prst="wave">
            <a:fgClr>
              <a:schemeClr val="tx1">
                <a:lumMod val="6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6" name="Rectangle 5"/>
          <p:cNvSpPr/>
          <p:nvPr/>
        </p:nvSpPr>
        <p:spPr>
          <a:xfrm>
            <a:off x="4913312" y="3656231"/>
            <a:ext cx="1219200" cy="685800"/>
          </a:xfrm>
          <a:prstGeom prst="rect">
            <a:avLst/>
          </a:prstGeom>
          <a:pattFill prst="ltHorz">
            <a:fgClr>
              <a:schemeClr val="tx1">
                <a:lumMod val="65000"/>
              </a:schemeClr>
            </a:fgClr>
            <a:bgClr>
              <a:schemeClr val="bg2">
                <a:lumMod val="50000"/>
                <a:lumOff val="50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t>
            </a:r>
            <a:r>
              <a:rPr lang="en-US" dirty="0" err="1" smtClean="0"/>
              <a:t>ShipPallet</a:t>
            </a:r>
            <a:endParaRPr lang="en-US" dirty="0" smtClean="0"/>
          </a:p>
        </p:txBody>
      </p:sp>
      <p:sp>
        <p:nvSpPr>
          <p:cNvPr id="8" name="Rectangle 7"/>
          <p:cNvSpPr/>
          <p:nvPr/>
        </p:nvSpPr>
        <p:spPr>
          <a:xfrm>
            <a:off x="6191878" y="3656230"/>
            <a:ext cx="1066800" cy="1449167"/>
          </a:xfrm>
          <a:prstGeom prst="rect">
            <a:avLst/>
          </a:prstGeom>
          <a:pattFill prst="wave">
            <a:fgClr>
              <a:schemeClr val="tx1">
                <a:lumMod val="6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a:t>
            </a:r>
            <a:endParaRPr lang="en-US" dirty="0"/>
          </a:p>
        </p:txBody>
      </p:sp>
      <p:sp>
        <p:nvSpPr>
          <p:cNvPr id="9" name="Rectangle 8"/>
          <p:cNvSpPr/>
          <p:nvPr/>
        </p:nvSpPr>
        <p:spPr>
          <a:xfrm>
            <a:off x="7313612" y="3656229"/>
            <a:ext cx="1066800" cy="1449169"/>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Stage/</a:t>
            </a:r>
            <a:br>
              <a:rPr lang="en-US" dirty="0" smtClean="0"/>
            </a:br>
            <a:r>
              <a:rPr lang="en-US" dirty="0" smtClean="0"/>
              <a:t>Load</a:t>
            </a:r>
            <a:endParaRPr lang="en-US" dirty="0"/>
          </a:p>
        </p:txBody>
      </p:sp>
      <p:sp>
        <p:nvSpPr>
          <p:cNvPr id="10" name="Rectangle 9"/>
          <p:cNvSpPr/>
          <p:nvPr/>
        </p:nvSpPr>
        <p:spPr>
          <a:xfrm>
            <a:off x="8456612" y="3656231"/>
            <a:ext cx="1447800" cy="1449166"/>
          </a:xfrm>
          <a:prstGeom prst="rect">
            <a:avLst/>
          </a:prstGeom>
          <a:solidFill>
            <a:schemeClr val="tx1">
              <a:lumMod val="75000"/>
            </a:schemeClr>
          </a:solid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Carrier</a:t>
            </a:r>
            <a:endParaRPr lang="en-US" dirty="0"/>
          </a:p>
        </p:txBody>
      </p:sp>
      <p:sp>
        <p:nvSpPr>
          <p:cNvPr id="11" name="Rectangle 10"/>
          <p:cNvSpPr/>
          <p:nvPr/>
        </p:nvSpPr>
        <p:spPr>
          <a:xfrm>
            <a:off x="4913312" y="4419600"/>
            <a:ext cx="1219200" cy="685800"/>
          </a:xfrm>
          <a:prstGeom prst="rect">
            <a:avLst/>
          </a:prstGeom>
          <a:pattFill prst="narHorz">
            <a:fgClr>
              <a:schemeClr val="tx1">
                <a:lumMod val="65000"/>
              </a:schemeClr>
            </a:fgClr>
            <a:bgClr>
              <a:schemeClr val="accent2">
                <a:lumMod val="60000"/>
                <a:lumOff val="40000"/>
              </a:schemeClr>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Pack/Ship Case</a:t>
            </a:r>
          </a:p>
        </p:txBody>
      </p:sp>
      <p:sp>
        <p:nvSpPr>
          <p:cNvPr id="16" name="TextBox 15"/>
          <p:cNvSpPr txBox="1"/>
          <p:nvPr/>
        </p:nvSpPr>
        <p:spPr>
          <a:xfrm>
            <a:off x="2398713" y="5486400"/>
            <a:ext cx="7391400" cy="646331"/>
          </a:xfrm>
          <a:prstGeom prst="rect">
            <a:avLst/>
          </a:prstGeom>
          <a:noFill/>
        </p:spPr>
        <p:txBody>
          <a:bodyPr wrap="square" rtlCol="0">
            <a:spAutoFit/>
          </a:bodyPr>
          <a:lstStyle/>
          <a:p>
            <a:r>
              <a:rPr lang="en-US" dirty="0" smtClean="0"/>
              <a:t>One move subsystem, two pack/ship subsystems, and one stage/load subsystem</a:t>
            </a:r>
            <a:endParaRPr lang="en-US" dirty="0"/>
          </a:p>
        </p:txBody>
      </p:sp>
      <p:sp>
        <p:nvSpPr>
          <p:cNvPr id="17" name="Rounded Rectangle 16"/>
          <p:cNvSpPr/>
          <p:nvPr/>
        </p:nvSpPr>
        <p:spPr>
          <a:xfrm>
            <a:off x="5294313" y="2287173"/>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Function</a:t>
            </a:r>
            <a:endParaRPr lang="en-US" dirty="0"/>
          </a:p>
        </p:txBody>
      </p:sp>
      <p:sp>
        <p:nvSpPr>
          <p:cNvPr id="18" name="Left Brace 17"/>
          <p:cNvSpPr/>
          <p:nvPr/>
        </p:nvSpPr>
        <p:spPr>
          <a:xfrm rot="5400000" flipV="1">
            <a:off x="5936708" y="1055597"/>
            <a:ext cx="315410" cy="4610100"/>
          </a:xfrm>
          <a:prstGeom prst="leftBrace">
            <a:avLst>
              <a:gd name="adj1" fmla="val 8333"/>
              <a:gd name="adj2" fmla="val 4943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A013F82-EE5E-44EE-A61D-E31C6657F26F}" type="slidenum">
              <a:rPr lang="en-US" smtClean="0"/>
              <a:t>49</a:t>
            </a:fld>
            <a:endParaRPr lang="en-US"/>
          </a:p>
        </p:txBody>
      </p:sp>
    </p:spTree>
    <p:extLst>
      <p:ext uri="{BB962C8B-B14F-4D97-AF65-F5344CB8AC3E}">
        <p14:creationId xmlns:p14="http://schemas.microsoft.com/office/powerpoint/2010/main" val="15581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Foods Now</a:t>
            </a:r>
            <a:endParaRPr lang="en-US" dirty="0"/>
          </a:p>
        </p:txBody>
      </p:sp>
      <p:sp>
        <p:nvSpPr>
          <p:cNvPr id="3" name="Content Placeholder 2"/>
          <p:cNvSpPr>
            <a:spLocks noGrp="1"/>
          </p:cNvSpPr>
          <p:nvPr>
            <p:ph idx="1"/>
          </p:nvPr>
        </p:nvSpPr>
        <p:spPr/>
        <p:txBody>
          <a:bodyPr/>
          <a:lstStyle/>
          <a:p>
            <a:r>
              <a:rPr lang="en-US" dirty="0" smtClean="0"/>
              <a:t>Warehousing Scenario</a:t>
            </a:r>
          </a:p>
          <a:p>
            <a:pPr lvl="1"/>
            <a:r>
              <a:rPr lang="en-US" dirty="0" smtClean="0"/>
              <a:t>SKU master</a:t>
            </a:r>
          </a:p>
          <a:p>
            <a:pPr lvl="1"/>
            <a:r>
              <a:rPr lang="en-US" dirty="0" smtClean="0"/>
              <a:t>Order data</a:t>
            </a:r>
          </a:p>
          <a:p>
            <a:pPr lvl="1"/>
            <a:r>
              <a:rPr lang="en-US" dirty="0" smtClean="0"/>
              <a:t>Description of goods flow, storage constraints, growth projections, </a:t>
            </a:r>
            <a:r>
              <a:rPr lang="en-US" dirty="0" err="1" smtClean="0"/>
              <a:t>etc</a:t>
            </a:r>
            <a:endParaRPr lang="en-US" dirty="0" smtClean="0"/>
          </a:p>
          <a:p>
            <a:r>
              <a:rPr lang="en-US" dirty="0" smtClean="0"/>
              <a:t>Requirement:  design a new warehouse</a:t>
            </a:r>
          </a:p>
          <a:p>
            <a:pPr lvl="1"/>
            <a:r>
              <a:rPr lang="en-US" dirty="0" smtClean="0"/>
              <a:t>Channel</a:t>
            </a:r>
          </a:p>
          <a:p>
            <a:pPr lvl="1"/>
            <a:r>
              <a:rPr lang="en-US" dirty="0" smtClean="0"/>
              <a:t>Storage systems</a:t>
            </a:r>
          </a:p>
          <a:p>
            <a:pPr lvl="1"/>
            <a:r>
              <a:rPr lang="en-US" dirty="0" smtClean="0"/>
              <a:t>Picking  technology</a:t>
            </a:r>
          </a:p>
          <a:p>
            <a:pPr lvl="1"/>
            <a:endParaRPr lang="en-US" dirty="0"/>
          </a:p>
        </p:txBody>
      </p:sp>
      <p:sp>
        <p:nvSpPr>
          <p:cNvPr id="4" name="TextBox 3"/>
          <p:cNvSpPr txBox="1"/>
          <p:nvPr/>
        </p:nvSpPr>
        <p:spPr>
          <a:xfrm>
            <a:off x="1702024" y="5879811"/>
            <a:ext cx="8784777" cy="584775"/>
          </a:xfrm>
          <a:prstGeom prst="rect">
            <a:avLst/>
          </a:prstGeom>
          <a:noFill/>
        </p:spPr>
        <p:txBody>
          <a:bodyPr wrap="none" rtlCol="0">
            <a:spAutoFit/>
          </a:bodyPr>
          <a:lstStyle/>
          <a:p>
            <a:r>
              <a:rPr lang="en-US" sz="3200" b="1" i="1" dirty="0" smtClean="0">
                <a:solidFill>
                  <a:srgbClr val="FFFF00"/>
                </a:solidFill>
              </a:rPr>
              <a:t>This is a very typical “IE” systems design problem.</a:t>
            </a:r>
            <a:endParaRPr lang="en-US" sz="3200" b="1" i="1"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30980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Assembly Functional Architecture</a:t>
            </a:r>
            <a:endParaRPr lang="en-US" b="1" i="1" dirty="0">
              <a:solidFill>
                <a:srgbClr val="FFFF00"/>
              </a:solidFill>
            </a:endParaRPr>
          </a:p>
        </p:txBody>
      </p:sp>
      <p:sp>
        <p:nvSpPr>
          <p:cNvPr id="3" name="Rounded Rectangle 2"/>
          <p:cNvSpPr/>
          <p:nvPr/>
        </p:nvSpPr>
        <p:spPr>
          <a:xfrm>
            <a:off x="5294313" y="12954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 Assembly Function</a:t>
            </a:r>
            <a:endParaRPr lang="en-US" dirty="0"/>
          </a:p>
        </p:txBody>
      </p:sp>
      <p:sp>
        <p:nvSpPr>
          <p:cNvPr id="11" name="Left Brace 10"/>
          <p:cNvSpPr/>
          <p:nvPr/>
        </p:nvSpPr>
        <p:spPr>
          <a:xfrm rot="5400000" flipV="1">
            <a:off x="5918668" y="1195717"/>
            <a:ext cx="415213" cy="267135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7470367" y="2766450"/>
            <a:ext cx="1600200" cy="1932214"/>
          </a:xfrm>
          <a:prstGeom prst="round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Outbound Function</a:t>
            </a:r>
            <a:endParaRPr lang="en-US" dirty="0"/>
          </a:p>
        </p:txBody>
      </p:sp>
      <p:sp>
        <p:nvSpPr>
          <p:cNvPr id="14" name="Rounded Rectangle 13"/>
          <p:cNvSpPr/>
          <p:nvPr/>
        </p:nvSpPr>
        <p:spPr>
          <a:xfrm>
            <a:off x="3198812" y="2777957"/>
            <a:ext cx="1600200" cy="1920707"/>
          </a:xfrm>
          <a:prstGeom prst="roundRect">
            <a:avLst/>
          </a:prstGeom>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Inbound Function</a:t>
            </a:r>
            <a:endParaRPr lang="en-US" dirty="0"/>
          </a:p>
        </p:txBody>
      </p:sp>
      <p:sp>
        <p:nvSpPr>
          <p:cNvPr id="15" name="Rectangle 14"/>
          <p:cNvSpPr/>
          <p:nvPr/>
        </p:nvSpPr>
        <p:spPr>
          <a:xfrm>
            <a:off x="4875212" y="2777957"/>
            <a:ext cx="2527074" cy="407593"/>
          </a:xfrm>
          <a:prstGeom prst="rect">
            <a:avLst/>
          </a:prstGeom>
          <a:pattFill prst="pct70">
            <a:fgClr>
              <a:schemeClr val="accent3">
                <a:lumMod val="7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Retrieve Order Part</a:t>
            </a:r>
            <a:endParaRPr lang="en-US" dirty="0"/>
          </a:p>
        </p:txBody>
      </p:sp>
      <p:sp>
        <p:nvSpPr>
          <p:cNvPr id="16" name="Rectangle 15"/>
          <p:cNvSpPr/>
          <p:nvPr/>
        </p:nvSpPr>
        <p:spPr>
          <a:xfrm>
            <a:off x="4875212" y="3291763"/>
            <a:ext cx="2527074" cy="407593"/>
          </a:xfrm>
          <a:prstGeom prst="rect">
            <a:avLst/>
          </a:prstGeom>
          <a:pattFill prst="pct70">
            <a:fgClr>
              <a:schemeClr val="accent3">
                <a:lumMod val="7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 Order Part</a:t>
            </a:r>
            <a:endParaRPr lang="en-US" dirty="0"/>
          </a:p>
        </p:txBody>
      </p:sp>
      <p:sp>
        <p:nvSpPr>
          <p:cNvPr id="17" name="Rectangle 16"/>
          <p:cNvSpPr/>
          <p:nvPr/>
        </p:nvSpPr>
        <p:spPr>
          <a:xfrm>
            <a:off x="4862738" y="3805569"/>
            <a:ext cx="2527074" cy="407593"/>
          </a:xfrm>
          <a:prstGeom prst="rect">
            <a:avLst/>
          </a:prstGeom>
          <a:pattFill prst="pct70">
            <a:fgClr>
              <a:schemeClr val="accent3">
                <a:lumMod val="7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Accumulate Order Parts</a:t>
            </a:r>
            <a:endParaRPr lang="en-US" dirty="0"/>
          </a:p>
        </p:txBody>
      </p:sp>
      <p:sp>
        <p:nvSpPr>
          <p:cNvPr id="18" name="Rectangle 17"/>
          <p:cNvSpPr/>
          <p:nvPr/>
        </p:nvSpPr>
        <p:spPr>
          <a:xfrm>
            <a:off x="4872536" y="4291072"/>
            <a:ext cx="2527074" cy="407593"/>
          </a:xfrm>
          <a:prstGeom prst="rect">
            <a:avLst/>
          </a:prstGeom>
          <a:pattFill prst="pct70">
            <a:fgClr>
              <a:schemeClr val="accent3">
                <a:lumMod val="75000"/>
              </a:schemeClr>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Move Order</a:t>
            </a:r>
            <a:endParaRPr lang="en-US" dirty="0"/>
          </a:p>
        </p:txBody>
      </p:sp>
      <p:sp>
        <p:nvSpPr>
          <p:cNvPr id="19" name="TextBox 18"/>
          <p:cNvSpPr txBox="1"/>
          <p:nvPr/>
        </p:nvSpPr>
        <p:spPr>
          <a:xfrm>
            <a:off x="684212" y="4956563"/>
            <a:ext cx="10668000" cy="923330"/>
          </a:xfrm>
          <a:prstGeom prst="rect">
            <a:avLst/>
          </a:prstGeom>
          <a:noFill/>
        </p:spPr>
        <p:txBody>
          <a:bodyPr wrap="square" rtlCol="0">
            <a:spAutoFit/>
          </a:bodyPr>
          <a:lstStyle/>
          <a:p>
            <a:r>
              <a:rPr lang="en-US" dirty="0" smtClean="0"/>
              <a:t>Order assembly does not decompose nicely into a linear functional flow.  It’s a system, and has to be thought of that way—one system that performs all four functions.</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50</a:t>
            </a:fld>
            <a:endParaRPr lang="en-US"/>
          </a:p>
        </p:txBody>
      </p:sp>
    </p:spTree>
    <p:extLst>
      <p:ext uri="{BB962C8B-B14F-4D97-AF65-F5344CB8AC3E}">
        <p14:creationId xmlns:p14="http://schemas.microsoft.com/office/powerpoint/2010/main" val="383634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Technologies</a:t>
            </a:r>
            <a:endParaRPr lang="en-US" dirty="0"/>
          </a:p>
        </p:txBody>
      </p:sp>
      <p:sp>
        <p:nvSpPr>
          <p:cNvPr id="3" name="Content Placeholder 2"/>
          <p:cNvSpPr>
            <a:spLocks noGrp="1"/>
          </p:cNvSpPr>
          <p:nvPr>
            <p:ph idx="1"/>
          </p:nvPr>
        </p:nvSpPr>
        <p:spPr/>
        <p:txBody>
          <a:bodyPr/>
          <a:lstStyle/>
          <a:p>
            <a:r>
              <a:rPr lang="en-US" dirty="0" smtClean="0"/>
              <a:t>Each subsystem has well-defined input and output requirements</a:t>
            </a:r>
          </a:p>
          <a:p>
            <a:r>
              <a:rPr lang="en-US" dirty="0" smtClean="0"/>
              <a:t>Each potential technology has well-defined capabilities (processes that it can execute)</a:t>
            </a:r>
          </a:p>
          <a:p>
            <a:r>
              <a:rPr lang="en-US" dirty="0" smtClean="0"/>
              <a:t>Selecting technology is a matter of matching requirements and capabilities</a:t>
            </a:r>
          </a:p>
          <a:p>
            <a:r>
              <a:rPr lang="en-US" dirty="0" smtClean="0"/>
              <a:t>There can be many feasible combinations, and evaluating each one can be time consuming, because you have to size and configure the technology in order to assess its performance and cost</a:t>
            </a:r>
          </a:p>
          <a:p>
            <a:r>
              <a:rPr lang="en-US" dirty="0" smtClean="0"/>
              <a:t>You want some guidelines for identifying “promising” technologies</a:t>
            </a:r>
            <a:endParaRPr lang="en-US" dirty="0"/>
          </a:p>
        </p:txBody>
      </p:sp>
      <p:pic>
        <p:nvPicPr>
          <p:cNvPr id="6" name="Picture 5"/>
          <p:cNvPicPr>
            <a:picLocks noChangeAspect="1"/>
          </p:cNvPicPr>
          <p:nvPr/>
        </p:nvPicPr>
        <p:blipFill>
          <a:blip r:embed="rId3"/>
          <a:stretch>
            <a:fillRect/>
          </a:stretch>
        </p:blipFill>
        <p:spPr>
          <a:xfrm>
            <a:off x="9918405" y="244550"/>
            <a:ext cx="2133785" cy="1341236"/>
          </a:xfrm>
          <a:prstGeom prst="rect">
            <a:avLst/>
          </a:prstGeom>
        </p:spPr>
      </p:pic>
      <p:sp>
        <p:nvSpPr>
          <p:cNvPr id="7" name="Right Arrow 6"/>
          <p:cNvSpPr/>
          <p:nvPr/>
        </p:nvSpPr>
        <p:spPr>
          <a:xfrm>
            <a:off x="9535817" y="990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Slide Number Placeholder 3"/>
          <p:cNvSpPr>
            <a:spLocks noGrp="1"/>
          </p:cNvSpPr>
          <p:nvPr>
            <p:ph type="sldNum" sz="quarter" idx="12"/>
          </p:nvPr>
        </p:nvSpPr>
        <p:spPr/>
        <p:txBody>
          <a:bodyPr/>
          <a:lstStyle/>
          <a:p>
            <a:fld id="{2A013F82-EE5E-44EE-A61D-E31C6657F26F}" type="slidenum">
              <a:rPr lang="en-US" smtClean="0"/>
              <a:t>51</a:t>
            </a:fld>
            <a:endParaRPr lang="en-US"/>
          </a:p>
        </p:txBody>
      </p:sp>
    </p:spTree>
    <p:extLst>
      <p:ext uri="{BB962C8B-B14F-4D97-AF65-F5344CB8AC3E}">
        <p14:creationId xmlns:p14="http://schemas.microsoft.com/office/powerpoint/2010/main" val="14946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how does the designer choose?</a:t>
            </a:r>
            <a:endParaRPr lang="en-US" dirty="0"/>
          </a:p>
        </p:txBody>
      </p:sp>
      <p:sp>
        <p:nvSpPr>
          <p:cNvPr id="4" name="Content Placeholder 3"/>
          <p:cNvSpPr>
            <a:spLocks noGrp="1"/>
          </p:cNvSpPr>
          <p:nvPr>
            <p:ph idx="1"/>
          </p:nvPr>
        </p:nvSpPr>
        <p:spPr/>
        <p:txBody>
          <a:bodyPr/>
          <a:lstStyle/>
          <a:p>
            <a:r>
              <a:rPr lang="en-US" dirty="0" smtClean="0"/>
              <a:t>Use knowledge and judgement to reduce the set of candidates.</a:t>
            </a:r>
          </a:p>
          <a:p>
            <a:r>
              <a:rPr lang="en-US" dirty="0" smtClean="0"/>
              <a:t>There are many resources that can be useful, see .e.g</a:t>
            </a:r>
            <a:r>
              <a:rPr lang="en-US" dirty="0"/>
              <a:t>., </a:t>
            </a:r>
            <a:br>
              <a:rPr lang="en-US" dirty="0"/>
            </a:br>
            <a:r>
              <a:rPr lang="en-US" sz="2000" dirty="0">
                <a:hlinkClick r:id="rId3"/>
              </a:rPr>
              <a:t>http://</a:t>
            </a:r>
            <a:r>
              <a:rPr lang="en-US" sz="2000" dirty="0" smtClean="0">
                <a:hlinkClick r:id="rId3"/>
              </a:rPr>
              <a:t>www.mhi.org/downloads/learning/cicmhe/colloquium/2010/apple.pdf</a:t>
            </a:r>
            <a:r>
              <a:rPr lang="en-US" sz="2000" dirty="0" smtClean="0"/>
              <a:t/>
            </a:r>
            <a:br>
              <a:rPr lang="en-US" sz="2000" dirty="0" smtClean="0"/>
            </a:br>
            <a:r>
              <a:rPr lang="en-US" sz="2000" dirty="0" smtClean="0"/>
              <a:t>and many other sources accessible through google</a:t>
            </a:r>
          </a:p>
        </p:txBody>
      </p:sp>
      <p:sp>
        <p:nvSpPr>
          <p:cNvPr id="2" name="Slide Number Placeholder 1"/>
          <p:cNvSpPr>
            <a:spLocks noGrp="1"/>
          </p:cNvSpPr>
          <p:nvPr>
            <p:ph type="sldNum" sz="quarter" idx="12"/>
          </p:nvPr>
        </p:nvSpPr>
        <p:spPr/>
        <p:txBody>
          <a:bodyPr/>
          <a:lstStyle/>
          <a:p>
            <a:fld id="{2A013F82-EE5E-44EE-A61D-E31C6657F26F}" type="slidenum">
              <a:rPr lang="en-US" smtClean="0"/>
              <a:t>52</a:t>
            </a:fld>
            <a:endParaRPr lang="en-US"/>
          </a:p>
        </p:txBody>
      </p:sp>
    </p:spTree>
    <p:extLst>
      <p:ext uri="{BB962C8B-B14F-4D97-AF65-F5344CB8AC3E}">
        <p14:creationId xmlns:p14="http://schemas.microsoft.com/office/powerpoint/2010/main" val="322878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 the technology selections are:</a:t>
            </a:r>
            <a:endParaRPr lang="en-US" dirty="0"/>
          </a:p>
        </p:txBody>
      </p:sp>
      <p:sp>
        <p:nvSpPr>
          <p:cNvPr id="3" name="Content Placeholder 2"/>
          <p:cNvSpPr>
            <a:spLocks noGrp="1"/>
          </p:cNvSpPr>
          <p:nvPr>
            <p:ph idx="1"/>
          </p:nvPr>
        </p:nvSpPr>
        <p:spPr/>
        <p:txBody>
          <a:bodyPr/>
          <a:lstStyle/>
          <a:p>
            <a:r>
              <a:rPr lang="en-US" dirty="0" smtClean="0"/>
              <a:t>Inbound</a:t>
            </a:r>
          </a:p>
          <a:p>
            <a:pPr lvl="1"/>
            <a:r>
              <a:rPr lang="en-US" dirty="0" smtClean="0"/>
              <a:t>Lift trucks, pallet rack</a:t>
            </a:r>
          </a:p>
          <a:p>
            <a:r>
              <a:rPr lang="en-US" dirty="0" smtClean="0"/>
              <a:t>Order Assembly</a:t>
            </a:r>
          </a:p>
          <a:p>
            <a:pPr lvl="1"/>
            <a:r>
              <a:rPr lang="en-US" dirty="0" smtClean="0"/>
              <a:t>Single order pick to pallet using lift trucks</a:t>
            </a:r>
          </a:p>
          <a:p>
            <a:r>
              <a:rPr lang="en-US" dirty="0" smtClean="0"/>
              <a:t>Outbound</a:t>
            </a:r>
          </a:p>
          <a:p>
            <a:pPr lvl="1"/>
            <a:r>
              <a:rPr lang="en-US" dirty="0" smtClean="0"/>
              <a:t>Lift truck, accumulate case orders to move to Stage/Load </a:t>
            </a:r>
            <a:endParaRPr lang="en-US" dirty="0"/>
          </a:p>
        </p:txBody>
      </p:sp>
      <p:sp>
        <p:nvSpPr>
          <p:cNvPr id="4" name="TextBox 3"/>
          <p:cNvSpPr txBox="1"/>
          <p:nvPr/>
        </p:nvSpPr>
        <p:spPr>
          <a:xfrm>
            <a:off x="8075612" y="2362200"/>
            <a:ext cx="2743200" cy="1200329"/>
          </a:xfrm>
          <a:prstGeom prst="rect">
            <a:avLst/>
          </a:prstGeom>
          <a:noFill/>
        </p:spPr>
        <p:txBody>
          <a:bodyPr wrap="square" rtlCol="0">
            <a:spAutoFit/>
          </a:bodyPr>
          <a:lstStyle/>
          <a:p>
            <a:r>
              <a:rPr lang="en-US" i="1" u="sng" dirty="0" smtClean="0">
                <a:solidFill>
                  <a:srgbClr val="FFFF00"/>
                </a:solidFill>
              </a:rPr>
              <a:t>Note: </a:t>
            </a:r>
            <a:r>
              <a:rPr lang="en-US" i="1" dirty="0" smtClean="0">
                <a:solidFill>
                  <a:srgbClr val="FFFF00"/>
                </a:solidFill>
              </a:rPr>
              <a:t>there some pretty obvious variations of these decisions which should also be examined…</a:t>
            </a:r>
            <a:endParaRPr lang="en-US" i="1" u="sng"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53</a:t>
            </a:fld>
            <a:endParaRPr lang="en-US"/>
          </a:p>
        </p:txBody>
      </p:sp>
    </p:spTree>
    <p:extLst>
      <p:ext uri="{BB962C8B-B14F-4D97-AF65-F5344CB8AC3E}">
        <p14:creationId xmlns:p14="http://schemas.microsoft.com/office/powerpoint/2010/main" val="301693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subsystem has to be sized and configured</a:t>
            </a:r>
            <a:endParaRPr lang="en-US" dirty="0"/>
          </a:p>
        </p:txBody>
      </p:sp>
      <p:sp>
        <p:nvSpPr>
          <p:cNvPr id="3" name="Content Placeholder 2"/>
          <p:cNvSpPr>
            <a:spLocks noGrp="1"/>
          </p:cNvSpPr>
          <p:nvPr>
            <p:ph idx="1"/>
          </p:nvPr>
        </p:nvSpPr>
        <p:spPr/>
        <p:txBody>
          <a:bodyPr/>
          <a:lstStyle/>
          <a:p>
            <a:r>
              <a:rPr lang="en-US" dirty="0" smtClean="0"/>
              <a:t>Inbound</a:t>
            </a:r>
          </a:p>
          <a:p>
            <a:pPr lvl="1"/>
            <a:r>
              <a:rPr lang="en-US" dirty="0" smtClean="0"/>
              <a:t>Number of dock doors, space for staging</a:t>
            </a:r>
          </a:p>
          <a:p>
            <a:pPr lvl="1"/>
            <a:r>
              <a:rPr lang="en-US" dirty="0" smtClean="0"/>
              <a:t>Storage:</a:t>
            </a:r>
          </a:p>
          <a:p>
            <a:pPr lvl="2"/>
            <a:r>
              <a:rPr lang="en-US" dirty="0" smtClean="0"/>
              <a:t>Capacity from inventory analysis</a:t>
            </a:r>
          </a:p>
          <a:p>
            <a:pPr lvl="2"/>
            <a:r>
              <a:rPr lang="en-US" dirty="0" smtClean="0"/>
              <a:t>Tiers, aisles</a:t>
            </a:r>
          </a:p>
          <a:p>
            <a:pPr lvl="1"/>
            <a:r>
              <a:rPr lang="en-US" dirty="0" smtClean="0"/>
              <a:t>Lift trucks:</a:t>
            </a:r>
          </a:p>
          <a:p>
            <a:pPr lvl="2"/>
            <a:r>
              <a:rPr lang="en-US" dirty="0" smtClean="0"/>
              <a:t>Number based on move rate and distance travelled </a:t>
            </a:r>
          </a:p>
          <a:p>
            <a:pPr lvl="3"/>
            <a:r>
              <a:rPr lang="en-US" dirty="0" smtClean="0"/>
              <a:t>How to incorporate reserve-to-forward moves?</a:t>
            </a:r>
          </a:p>
          <a:p>
            <a:pPr lvl="3"/>
            <a:r>
              <a:rPr lang="en-US" dirty="0" smtClean="0"/>
              <a:t>Queuing type analyses</a:t>
            </a:r>
          </a:p>
          <a:p>
            <a:pPr lvl="1"/>
            <a:endParaRPr lang="en-US" dirty="0"/>
          </a:p>
        </p:txBody>
      </p:sp>
      <p:sp>
        <p:nvSpPr>
          <p:cNvPr id="4" name="TextBox 3"/>
          <p:cNvSpPr txBox="1"/>
          <p:nvPr/>
        </p:nvSpPr>
        <p:spPr>
          <a:xfrm>
            <a:off x="8151812" y="2819400"/>
            <a:ext cx="3505200" cy="923330"/>
          </a:xfrm>
          <a:prstGeom prst="rect">
            <a:avLst/>
          </a:prstGeom>
          <a:noFill/>
        </p:spPr>
        <p:txBody>
          <a:bodyPr wrap="square" rtlCol="0">
            <a:spAutoFit/>
          </a:bodyPr>
          <a:lstStyle/>
          <a:p>
            <a:r>
              <a:rPr lang="en-US" i="1" dirty="0" smtClean="0">
                <a:solidFill>
                  <a:srgbClr val="FFFF00"/>
                </a:solidFill>
              </a:rPr>
              <a:t>Here, you can introduce many different kinds of analyses to support the sizing and configuring</a:t>
            </a:r>
            <a:endParaRPr lang="en-US" i="1"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54</a:t>
            </a:fld>
            <a:endParaRPr lang="en-US"/>
          </a:p>
        </p:txBody>
      </p:sp>
    </p:spTree>
    <p:extLst>
      <p:ext uri="{BB962C8B-B14F-4D97-AF65-F5344CB8AC3E}">
        <p14:creationId xmlns:p14="http://schemas.microsoft.com/office/powerpoint/2010/main" val="314926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subsystem has to be sized and configured</a:t>
            </a:r>
          </a:p>
        </p:txBody>
      </p:sp>
      <p:sp>
        <p:nvSpPr>
          <p:cNvPr id="3" name="Content Placeholder 2"/>
          <p:cNvSpPr>
            <a:spLocks noGrp="1"/>
          </p:cNvSpPr>
          <p:nvPr>
            <p:ph idx="1"/>
          </p:nvPr>
        </p:nvSpPr>
        <p:spPr/>
        <p:txBody>
          <a:bodyPr/>
          <a:lstStyle/>
          <a:p>
            <a:r>
              <a:rPr lang="en-US" dirty="0" smtClean="0"/>
              <a:t>Order Assembly</a:t>
            </a:r>
          </a:p>
          <a:p>
            <a:pPr lvl="1"/>
            <a:r>
              <a:rPr lang="en-US" dirty="0" smtClean="0"/>
              <a:t>Number of order pickers</a:t>
            </a:r>
          </a:p>
          <a:p>
            <a:pPr lvl="2"/>
            <a:r>
              <a:rPr lang="en-US" dirty="0" smtClean="0"/>
              <a:t>Depends a great deal upon</a:t>
            </a:r>
          </a:p>
          <a:p>
            <a:pPr lvl="3"/>
            <a:r>
              <a:rPr lang="en-US" dirty="0" smtClean="0"/>
              <a:t>Where SKUs are located in storage</a:t>
            </a:r>
          </a:p>
          <a:p>
            <a:pPr lvl="3"/>
            <a:r>
              <a:rPr lang="en-US" dirty="0" smtClean="0"/>
              <a:t>How pickers are routed, e.g., to minimize in-the-aisle conflicts</a:t>
            </a:r>
          </a:p>
          <a:p>
            <a:endParaRPr lang="en-US" dirty="0" smtClean="0"/>
          </a:p>
          <a:p>
            <a:r>
              <a:rPr lang="en-US" dirty="0" smtClean="0"/>
              <a:t>Outbound</a:t>
            </a:r>
          </a:p>
          <a:p>
            <a:pPr lvl="1"/>
            <a:r>
              <a:rPr lang="en-US" dirty="0" smtClean="0"/>
              <a:t>Number of pack/ship stations and staging for each</a:t>
            </a:r>
          </a:p>
          <a:p>
            <a:pPr lvl="1"/>
            <a:r>
              <a:rPr lang="en-US" dirty="0" smtClean="0"/>
              <a:t>Size of Stage/Load area</a:t>
            </a:r>
            <a:endParaRPr lang="en-US" dirty="0"/>
          </a:p>
        </p:txBody>
      </p:sp>
      <p:sp>
        <p:nvSpPr>
          <p:cNvPr id="4" name="TextBox 3"/>
          <p:cNvSpPr txBox="1"/>
          <p:nvPr/>
        </p:nvSpPr>
        <p:spPr>
          <a:xfrm>
            <a:off x="8151812" y="2819400"/>
            <a:ext cx="3505200" cy="923330"/>
          </a:xfrm>
          <a:prstGeom prst="rect">
            <a:avLst/>
          </a:prstGeom>
          <a:noFill/>
        </p:spPr>
        <p:txBody>
          <a:bodyPr wrap="square" rtlCol="0">
            <a:spAutoFit/>
          </a:bodyPr>
          <a:lstStyle/>
          <a:p>
            <a:r>
              <a:rPr lang="en-US" i="1" dirty="0" smtClean="0">
                <a:solidFill>
                  <a:srgbClr val="FFFF00"/>
                </a:solidFill>
              </a:rPr>
              <a:t>Here, you can introduce many different kinds of analyses to support the sizing and configuring</a:t>
            </a:r>
            <a:endParaRPr lang="en-US" i="1"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55</a:t>
            </a:fld>
            <a:endParaRPr lang="en-US"/>
          </a:p>
        </p:txBody>
      </p:sp>
    </p:spTree>
    <p:extLst>
      <p:ext uri="{BB962C8B-B14F-4D97-AF65-F5344CB8AC3E}">
        <p14:creationId xmlns:p14="http://schemas.microsoft.com/office/powerpoint/2010/main" val="33070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5812" y="2057400"/>
            <a:ext cx="7772400" cy="2246769"/>
          </a:xfrm>
          <a:prstGeom prst="rect">
            <a:avLst/>
          </a:prstGeom>
          <a:noFill/>
        </p:spPr>
        <p:txBody>
          <a:bodyPr wrap="square" rtlCol="0">
            <a:spAutoFit/>
          </a:bodyPr>
          <a:lstStyle/>
          <a:p>
            <a:pPr algn="ctr"/>
            <a:r>
              <a:rPr lang="en-US" sz="2800" dirty="0" smtClean="0"/>
              <a:t>Sizing and configuring is mostly analysis, not decision-making!</a:t>
            </a:r>
          </a:p>
          <a:p>
            <a:pPr algn="ctr"/>
            <a:endParaRPr lang="en-US" sz="2800" dirty="0"/>
          </a:p>
          <a:p>
            <a:pPr algn="ctr"/>
            <a:r>
              <a:rPr lang="en-US" sz="2800" dirty="0" smtClean="0"/>
              <a:t>There are many, many sources of analysis models that can be used. </a:t>
            </a:r>
            <a:endParaRPr lang="en-US" sz="2800" dirty="0"/>
          </a:p>
        </p:txBody>
      </p:sp>
      <p:sp>
        <p:nvSpPr>
          <p:cNvPr id="2" name="Slide Number Placeholder 1"/>
          <p:cNvSpPr>
            <a:spLocks noGrp="1"/>
          </p:cNvSpPr>
          <p:nvPr>
            <p:ph type="sldNum" sz="quarter" idx="12"/>
          </p:nvPr>
        </p:nvSpPr>
        <p:spPr/>
        <p:txBody>
          <a:bodyPr/>
          <a:lstStyle/>
          <a:p>
            <a:fld id="{2A013F82-EE5E-44EE-A61D-E31C6657F26F}" type="slidenum">
              <a:rPr lang="en-US" smtClean="0"/>
              <a:t>56</a:t>
            </a:fld>
            <a:endParaRPr lang="en-US"/>
          </a:p>
        </p:txBody>
      </p:sp>
    </p:spTree>
    <p:extLst>
      <p:ext uri="{BB962C8B-B14F-4D97-AF65-F5344CB8AC3E}">
        <p14:creationId xmlns:p14="http://schemas.microsoft.com/office/powerpoint/2010/main" val="39319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Evaluation</a:t>
            </a:r>
            <a:endParaRPr lang="en-US" dirty="0"/>
          </a:p>
        </p:txBody>
      </p:sp>
      <p:sp>
        <p:nvSpPr>
          <p:cNvPr id="3" name="Content Placeholder 2"/>
          <p:cNvSpPr>
            <a:spLocks noGrp="1"/>
          </p:cNvSpPr>
          <p:nvPr>
            <p:ph idx="1"/>
          </p:nvPr>
        </p:nvSpPr>
        <p:spPr/>
        <p:txBody>
          <a:bodyPr/>
          <a:lstStyle/>
          <a:p>
            <a:r>
              <a:rPr lang="en-US" dirty="0" smtClean="0"/>
              <a:t>Evaluating the system may not be as simple as “adding up” the evaluations of each subsystem</a:t>
            </a:r>
          </a:p>
          <a:p>
            <a:pPr lvl="1"/>
            <a:r>
              <a:rPr lang="en-US" dirty="0" smtClean="0"/>
              <a:t>How do the subsystems interact?</a:t>
            </a:r>
          </a:p>
          <a:p>
            <a:pPr lvl="1"/>
            <a:r>
              <a:rPr lang="en-US" dirty="0" smtClean="0"/>
              <a:t>Do the interactions have any impact on performance?</a:t>
            </a:r>
          </a:p>
          <a:p>
            <a:pPr lvl="1"/>
            <a:endParaRPr lang="en-US" dirty="0"/>
          </a:p>
          <a:p>
            <a:r>
              <a:rPr lang="en-US" dirty="0" smtClean="0"/>
              <a:t>May do some “tweaking” of the design to improve the system evaluation.</a:t>
            </a:r>
            <a:endParaRPr lang="en-US" dirty="0"/>
          </a:p>
          <a:p>
            <a:endParaRPr lang="en-US" dirty="0"/>
          </a:p>
        </p:txBody>
      </p:sp>
      <p:pic>
        <p:nvPicPr>
          <p:cNvPr id="4" name="Picture 3"/>
          <p:cNvPicPr>
            <a:picLocks noChangeAspect="1"/>
          </p:cNvPicPr>
          <p:nvPr/>
        </p:nvPicPr>
        <p:blipFill>
          <a:blip r:embed="rId3"/>
          <a:stretch>
            <a:fillRect/>
          </a:stretch>
        </p:blipFill>
        <p:spPr>
          <a:xfrm>
            <a:off x="9828212" y="152400"/>
            <a:ext cx="2133785" cy="1341236"/>
          </a:xfrm>
          <a:prstGeom prst="rect">
            <a:avLst/>
          </a:prstGeom>
        </p:spPr>
      </p:pic>
      <p:sp>
        <p:nvSpPr>
          <p:cNvPr id="5" name="Right Arrow 4"/>
          <p:cNvSpPr/>
          <p:nvPr/>
        </p:nvSpPr>
        <p:spPr>
          <a:xfrm>
            <a:off x="9411954" y="1066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57</a:t>
            </a:fld>
            <a:endParaRPr lang="en-US"/>
          </a:p>
        </p:txBody>
      </p:sp>
    </p:spTree>
    <p:extLst>
      <p:ext uri="{BB962C8B-B14F-4D97-AF65-F5344CB8AC3E}">
        <p14:creationId xmlns:p14="http://schemas.microsoft.com/office/powerpoint/2010/main" val="358391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Iteration in System Design</a:t>
            </a:r>
            <a:endParaRPr lang="en-US" dirty="0"/>
          </a:p>
        </p:txBody>
      </p:sp>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608012" y="1371600"/>
            <a:ext cx="7004719" cy="4343400"/>
          </a:xfrm>
          <a:prstGeom prst="rect">
            <a:avLst/>
          </a:prstGeom>
        </p:spPr>
      </p:pic>
      <p:grpSp>
        <p:nvGrpSpPr>
          <p:cNvPr id="5" name="Group 4"/>
          <p:cNvGrpSpPr/>
          <p:nvPr/>
        </p:nvGrpSpPr>
        <p:grpSpPr>
          <a:xfrm>
            <a:off x="3960813" y="1828800"/>
            <a:ext cx="990599" cy="421255"/>
            <a:chOff x="3960813" y="1828800"/>
            <a:chExt cx="990599" cy="421255"/>
          </a:xfrm>
        </p:grpSpPr>
        <p:cxnSp>
          <p:nvCxnSpPr>
            <p:cNvPr id="16" name="Straight Arrow Connector 15"/>
            <p:cNvCxnSpPr/>
            <p:nvPr/>
          </p:nvCxnSpPr>
          <p:spPr>
            <a:xfrm>
              <a:off x="4117112" y="2250055"/>
              <a:ext cx="834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1412" y="1828800"/>
              <a:ext cx="0" cy="421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60813" y="1828800"/>
              <a:ext cx="990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960813" y="1751862"/>
            <a:ext cx="1295399" cy="1296138"/>
            <a:chOff x="3960813" y="1751862"/>
            <a:chExt cx="1295399" cy="1296138"/>
          </a:xfrm>
        </p:grpSpPr>
        <p:cxnSp>
          <p:nvCxnSpPr>
            <p:cNvPr id="25" name="Straight Arrow Connector 24"/>
            <p:cNvCxnSpPr/>
            <p:nvPr/>
          </p:nvCxnSpPr>
          <p:spPr>
            <a:xfrm>
              <a:off x="4265612" y="3048000"/>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254090" y="2560249"/>
              <a:ext cx="2122" cy="487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096362" y="2560249"/>
              <a:ext cx="1145841" cy="5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54090" y="1752600"/>
              <a:ext cx="2122" cy="807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3960813" y="1751862"/>
              <a:ext cx="1293277" cy="3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960813" y="1600200"/>
            <a:ext cx="3509443" cy="2819400"/>
            <a:chOff x="3960813" y="1600200"/>
            <a:chExt cx="3509443" cy="2819400"/>
          </a:xfrm>
        </p:grpSpPr>
        <p:cxnSp>
          <p:nvCxnSpPr>
            <p:cNvPr id="61" name="Straight Arrow Connector 60"/>
            <p:cNvCxnSpPr/>
            <p:nvPr/>
          </p:nvCxnSpPr>
          <p:spPr>
            <a:xfrm>
              <a:off x="7161212" y="4419600"/>
              <a:ext cx="296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7464855" y="3886200"/>
              <a:ext cx="5401"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4530891" y="3852238"/>
              <a:ext cx="2907817" cy="15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7456301" y="3195679"/>
              <a:ext cx="8554" cy="665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7457858" y="2414919"/>
              <a:ext cx="0" cy="780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4096362" y="2406430"/>
              <a:ext cx="3368493" cy="16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7457858" y="1600200"/>
              <a:ext cx="0" cy="862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3960813" y="1600200"/>
              <a:ext cx="3489560"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4265612" y="3196265"/>
              <a:ext cx="3192246" cy="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960813" y="1671065"/>
            <a:ext cx="1578233" cy="2068053"/>
            <a:chOff x="3960813" y="1671065"/>
            <a:chExt cx="1578233" cy="2068053"/>
          </a:xfrm>
        </p:grpSpPr>
        <p:cxnSp>
          <p:nvCxnSpPr>
            <p:cNvPr id="36" name="Straight Arrow Connector 35"/>
            <p:cNvCxnSpPr/>
            <p:nvPr/>
          </p:nvCxnSpPr>
          <p:spPr>
            <a:xfrm>
              <a:off x="4548444" y="3739118"/>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535371" y="3116669"/>
              <a:ext cx="144" cy="622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096362" y="2485696"/>
              <a:ext cx="1442684" cy="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531755" y="1681098"/>
              <a:ext cx="7289"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960813" y="1671065"/>
              <a:ext cx="1574558" cy="20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265613" y="3109138"/>
              <a:ext cx="1259439" cy="15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5539044" y="248285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960813" y="1541890"/>
            <a:ext cx="3965575" cy="3639710"/>
            <a:chOff x="3960813" y="1541890"/>
            <a:chExt cx="3965575" cy="3639710"/>
          </a:xfrm>
        </p:grpSpPr>
        <p:grpSp>
          <p:nvGrpSpPr>
            <p:cNvPr id="2" name="Group 1"/>
            <p:cNvGrpSpPr/>
            <p:nvPr/>
          </p:nvGrpSpPr>
          <p:grpSpPr>
            <a:xfrm>
              <a:off x="4117112" y="4509902"/>
              <a:ext cx="3806100" cy="671698"/>
              <a:chOff x="4117112" y="4509902"/>
              <a:chExt cx="3806100" cy="671698"/>
            </a:xfrm>
          </p:grpSpPr>
          <p:cxnSp>
            <p:nvCxnSpPr>
              <p:cNvPr id="125" name="Straight Arrow Connector 124"/>
              <p:cNvCxnSpPr/>
              <p:nvPr/>
            </p:nvCxnSpPr>
            <p:spPr>
              <a:xfrm>
                <a:off x="4117112" y="5181600"/>
                <a:ext cx="3806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7923212" y="4509902"/>
                <a:ext cx="0" cy="671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7161213" y="4509902"/>
                <a:ext cx="7619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p:cNvCxnSpPr/>
            <p:nvPr/>
          </p:nvCxnSpPr>
          <p:spPr>
            <a:xfrm flipH="1" flipV="1">
              <a:off x="7921625" y="3962555"/>
              <a:ext cx="4763" cy="546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4530891" y="3924300"/>
              <a:ext cx="3392322" cy="17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7923212" y="3265795"/>
              <a:ext cx="0" cy="633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4255293" y="3265795"/>
              <a:ext cx="3657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flipV="1">
              <a:off x="7915347" y="2344264"/>
              <a:ext cx="6278" cy="921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4096363" y="2327923"/>
              <a:ext cx="3826849" cy="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flipV="1">
              <a:off x="7909573" y="1551505"/>
              <a:ext cx="5835" cy="76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3960813" y="1541890"/>
              <a:ext cx="3948759" cy="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2246313" y="5666481"/>
            <a:ext cx="7696200" cy="1077218"/>
          </a:xfrm>
          <a:prstGeom prst="rect">
            <a:avLst/>
          </a:prstGeom>
          <a:noFill/>
        </p:spPr>
        <p:txBody>
          <a:bodyPr wrap="square" rtlCol="0">
            <a:spAutoFit/>
          </a:bodyPr>
          <a:lstStyle/>
          <a:p>
            <a:pPr algn="ctr"/>
            <a:r>
              <a:rPr lang="en-US" sz="3200" i="1" dirty="0" smtClean="0">
                <a:solidFill>
                  <a:srgbClr val="FFFF00"/>
                </a:solidFill>
              </a:rPr>
              <a:t>At any point in the process, the designer can go back to change a previous decision!</a:t>
            </a:r>
            <a:endParaRPr lang="en-US" sz="3200" i="1" dirty="0">
              <a:solidFill>
                <a:srgbClr val="FFFF00"/>
              </a:solidFill>
            </a:endParaRPr>
          </a:p>
        </p:txBody>
      </p:sp>
      <p:pic>
        <p:nvPicPr>
          <p:cNvPr id="185" name="Picture 184"/>
          <p:cNvPicPr>
            <a:picLocks noChangeAspect="1"/>
          </p:cNvPicPr>
          <p:nvPr/>
        </p:nvPicPr>
        <p:blipFill>
          <a:blip r:embed="rId4"/>
          <a:stretch>
            <a:fillRect/>
          </a:stretch>
        </p:blipFill>
        <p:spPr>
          <a:xfrm>
            <a:off x="9828212" y="152400"/>
            <a:ext cx="2133785" cy="1341236"/>
          </a:xfrm>
          <a:prstGeom prst="rect">
            <a:avLst/>
          </a:prstGeom>
        </p:spPr>
      </p:pic>
      <p:sp>
        <p:nvSpPr>
          <p:cNvPr id="186" name="Right Arrow 185"/>
          <p:cNvSpPr/>
          <p:nvPr/>
        </p:nvSpPr>
        <p:spPr>
          <a:xfrm>
            <a:off x="9447212" y="1266366"/>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2A013F82-EE5E-44EE-A61D-E31C6657F26F}" type="slidenum">
              <a:rPr lang="en-US" smtClean="0"/>
              <a:t>58</a:t>
            </a:fld>
            <a:endParaRPr lang="en-US"/>
          </a:p>
        </p:txBody>
      </p:sp>
    </p:spTree>
    <p:extLst>
      <p:ext uri="{BB962C8B-B14F-4D97-AF65-F5344CB8AC3E}">
        <p14:creationId xmlns:p14="http://schemas.microsoft.com/office/powerpoint/2010/main" val="39971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5714999" cy="1371600"/>
          </a:xfrm>
        </p:spPr>
        <p:txBody>
          <a:bodyPr/>
          <a:lstStyle/>
          <a:p>
            <a:r>
              <a:rPr lang="en-US" dirty="0" smtClean="0"/>
              <a:t>Analysis to Support Design</a:t>
            </a:r>
            <a:br>
              <a:rPr lang="en-US" dirty="0" smtClean="0"/>
            </a:br>
            <a:r>
              <a:rPr lang="en-US" dirty="0" smtClean="0"/>
              <a:t>Decision Making</a:t>
            </a:r>
            <a:endParaRPr lang="en-US" dirty="0"/>
          </a:p>
        </p:txBody>
      </p:sp>
      <p:sp>
        <p:nvSpPr>
          <p:cNvPr id="3" name="Content Placeholder 2"/>
          <p:cNvSpPr>
            <a:spLocks noGrp="1"/>
          </p:cNvSpPr>
          <p:nvPr>
            <p:ph idx="1"/>
          </p:nvPr>
        </p:nvSpPr>
        <p:spPr/>
        <p:txBody>
          <a:bodyPr/>
          <a:lstStyle/>
          <a:p>
            <a:r>
              <a:rPr lang="en-US" dirty="0" smtClean="0"/>
              <a:t>Inventory modeling to assess the storage capacity required</a:t>
            </a:r>
          </a:p>
          <a:p>
            <a:r>
              <a:rPr lang="en-US" dirty="0" smtClean="0"/>
              <a:t>Analysis models to configure, e.g., for a given “shape factor”</a:t>
            </a:r>
          </a:p>
          <a:p>
            <a:r>
              <a:rPr lang="en-US" dirty="0" smtClean="0"/>
              <a:t>Once a storage system has been “sized” and “configured” and then analysis can estimate the travel time for </a:t>
            </a:r>
            <a:r>
              <a:rPr lang="en-US" dirty="0" err="1" smtClean="0"/>
              <a:t>putaway</a:t>
            </a:r>
            <a:r>
              <a:rPr lang="en-US" dirty="0" smtClean="0"/>
              <a:t> and for replenishing forward pick locations.</a:t>
            </a:r>
          </a:p>
          <a:p>
            <a:r>
              <a:rPr lang="en-US" dirty="0" smtClean="0"/>
              <a:t>For many picker-to-goods systems, there are analytic models of picker performance</a:t>
            </a:r>
          </a:p>
          <a:p>
            <a:r>
              <a:rPr lang="en-US" dirty="0" smtClean="0"/>
              <a:t>Of course, simulation …</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59</a:t>
            </a:fld>
            <a:endParaRPr lang="en-US"/>
          </a:p>
        </p:txBody>
      </p:sp>
    </p:spTree>
    <p:extLst>
      <p:ext uri="{BB962C8B-B14F-4D97-AF65-F5344CB8AC3E}">
        <p14:creationId xmlns:p14="http://schemas.microsoft.com/office/powerpoint/2010/main" val="38001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212" y="1295400"/>
            <a:ext cx="8534400" cy="5170646"/>
          </a:xfrm>
          <a:prstGeom prst="rect">
            <a:avLst/>
          </a:prstGeom>
          <a:noFill/>
        </p:spPr>
        <p:txBody>
          <a:bodyPr wrap="square" rtlCol="0">
            <a:spAutoFit/>
          </a:bodyPr>
          <a:lstStyle/>
          <a:p>
            <a:endParaRPr lang="en-US" dirty="0"/>
          </a:p>
          <a:p>
            <a:r>
              <a:rPr lang="en-US" sz="2400" dirty="0" smtClean="0"/>
              <a:t>Engineering design of systems requires answering the following questions (not in a single sequence!):</a:t>
            </a:r>
          </a:p>
          <a:p>
            <a:pPr marL="342900" indent="-342900">
              <a:buFont typeface="Arial" panose="020B0604020202020204" pitchFamily="34" charset="0"/>
              <a:buChar char="•"/>
            </a:pPr>
            <a:r>
              <a:rPr lang="en-US" sz="2400" dirty="0" smtClean="0"/>
              <a:t>What is the </a:t>
            </a:r>
            <a:r>
              <a:rPr lang="en-US" sz="2400" i="1" u="sng" dirty="0" smtClean="0">
                <a:solidFill>
                  <a:srgbClr val="FFC000"/>
                </a:solidFill>
              </a:rPr>
              <a:t>context</a:t>
            </a:r>
            <a:r>
              <a:rPr lang="en-US" sz="2400" dirty="0" smtClean="0">
                <a:solidFill>
                  <a:srgbClr val="FFC000"/>
                </a:solidFill>
              </a:rPr>
              <a:t> </a:t>
            </a:r>
            <a:r>
              <a:rPr lang="en-US" sz="2400" dirty="0" smtClean="0"/>
              <a:t>for this system?</a:t>
            </a:r>
          </a:p>
          <a:p>
            <a:pPr marL="800100" lvl="1" indent="-342900">
              <a:buFont typeface="Arial" panose="020B0604020202020204" pitchFamily="34" charset="0"/>
              <a:buChar char="•"/>
            </a:pPr>
            <a:r>
              <a:rPr lang="en-US" sz="2400" dirty="0" smtClean="0"/>
              <a:t>How does this system create </a:t>
            </a:r>
            <a:r>
              <a:rPr lang="en-US" sz="2400" i="1" u="sng" dirty="0">
                <a:solidFill>
                  <a:srgbClr val="FFC000"/>
                </a:solidFill>
              </a:rPr>
              <a:t>value</a:t>
            </a:r>
            <a:r>
              <a:rPr lang="en-US" sz="2400" dirty="0" smtClean="0"/>
              <a:t>?</a:t>
            </a:r>
          </a:p>
          <a:p>
            <a:pPr marL="342900" indent="-342900">
              <a:buFont typeface="Arial" panose="020B0604020202020204" pitchFamily="34" charset="0"/>
              <a:buChar char="•"/>
            </a:pPr>
            <a:r>
              <a:rPr lang="en-US" sz="2400" dirty="0" smtClean="0"/>
              <a:t>What </a:t>
            </a:r>
            <a:r>
              <a:rPr lang="en-US" sz="2400" i="1" u="sng" dirty="0" smtClean="0">
                <a:solidFill>
                  <a:srgbClr val="FFC000"/>
                </a:solidFill>
              </a:rPr>
              <a:t>functions</a:t>
            </a:r>
            <a:r>
              <a:rPr lang="en-US" sz="2400" dirty="0" smtClean="0">
                <a:solidFill>
                  <a:srgbClr val="FFC000"/>
                </a:solidFill>
              </a:rPr>
              <a:t> </a:t>
            </a:r>
            <a:r>
              <a:rPr lang="en-US" sz="2400" dirty="0" smtClean="0"/>
              <a:t>must this system provide/perform?</a:t>
            </a:r>
          </a:p>
          <a:p>
            <a:pPr marL="342900" indent="-342900">
              <a:buFont typeface="Arial" panose="020B0604020202020204" pitchFamily="34" charset="0"/>
              <a:buChar char="•"/>
            </a:pPr>
            <a:r>
              <a:rPr lang="en-US" sz="2400" dirty="0" smtClean="0"/>
              <a:t>How can we best organize these functions into an </a:t>
            </a:r>
            <a:r>
              <a:rPr lang="en-US" sz="2400" i="1" u="sng" dirty="0" smtClean="0">
                <a:solidFill>
                  <a:srgbClr val="FFC000"/>
                </a:solidFill>
              </a:rPr>
              <a:t>architecture</a:t>
            </a:r>
            <a:r>
              <a:rPr lang="en-US" sz="2400" dirty="0" smtClean="0"/>
              <a:t>?</a:t>
            </a:r>
          </a:p>
          <a:p>
            <a:pPr marL="342900" indent="-342900">
              <a:buFont typeface="Arial" panose="020B0604020202020204" pitchFamily="34" charset="0"/>
              <a:buChar char="•"/>
            </a:pPr>
            <a:r>
              <a:rPr lang="en-US" sz="2400" dirty="0" smtClean="0"/>
              <a:t>What </a:t>
            </a:r>
            <a:r>
              <a:rPr lang="en-US" sz="2400" i="1" u="sng" dirty="0" smtClean="0">
                <a:solidFill>
                  <a:srgbClr val="FFC000"/>
                </a:solidFill>
              </a:rPr>
              <a:t>technologies</a:t>
            </a:r>
            <a:r>
              <a:rPr lang="en-US" sz="2400" dirty="0" smtClean="0">
                <a:solidFill>
                  <a:srgbClr val="FFC000"/>
                </a:solidFill>
              </a:rPr>
              <a:t> </a:t>
            </a:r>
            <a:r>
              <a:rPr lang="en-US" sz="2400" dirty="0" smtClean="0"/>
              <a:t>should we choose to enable these functions?</a:t>
            </a:r>
          </a:p>
          <a:p>
            <a:pPr marL="342900" indent="-342900">
              <a:buFont typeface="Arial" panose="020B0604020202020204" pitchFamily="34" charset="0"/>
              <a:buChar char="•"/>
            </a:pPr>
            <a:r>
              <a:rPr lang="en-US" sz="2400" dirty="0" smtClean="0"/>
              <a:t>How shall we </a:t>
            </a:r>
            <a:r>
              <a:rPr lang="en-US" sz="2400" i="1" u="sng" dirty="0" smtClean="0">
                <a:solidFill>
                  <a:srgbClr val="FFC000"/>
                </a:solidFill>
              </a:rPr>
              <a:t>size and configure  </a:t>
            </a:r>
            <a:r>
              <a:rPr lang="en-US" sz="2400" dirty="0" smtClean="0"/>
              <a:t>the technologies?</a:t>
            </a:r>
          </a:p>
          <a:p>
            <a:pPr marL="342900" indent="-342900">
              <a:buFont typeface="Arial" panose="020B0604020202020204" pitchFamily="34" charset="0"/>
              <a:buChar char="•"/>
            </a:pPr>
            <a:r>
              <a:rPr lang="en-US" sz="2400" dirty="0" smtClean="0"/>
              <a:t>What shall be the final </a:t>
            </a:r>
            <a:r>
              <a:rPr lang="en-US" sz="2400" i="1" u="sng" dirty="0" smtClean="0">
                <a:solidFill>
                  <a:srgbClr val="FFC000"/>
                </a:solidFill>
              </a:rPr>
              <a:t>embodiment</a:t>
            </a:r>
            <a:r>
              <a:rPr lang="en-US" sz="2400" dirty="0" smtClean="0">
                <a:solidFill>
                  <a:srgbClr val="FFC000"/>
                </a:solidFill>
              </a:rPr>
              <a:t> </a:t>
            </a:r>
            <a:r>
              <a:rPr lang="en-US" sz="2400" dirty="0" smtClean="0"/>
              <a:t>of the system?</a:t>
            </a:r>
          </a:p>
          <a:p>
            <a:pPr marL="342900" indent="-342900">
              <a:buFont typeface="Arial" panose="020B0604020202020204" pitchFamily="34" charset="0"/>
              <a:buChar char="•"/>
            </a:pPr>
            <a:r>
              <a:rPr lang="en-US" sz="2400" b="1" i="1" dirty="0">
                <a:solidFill>
                  <a:srgbClr val="FFFF00"/>
                </a:solidFill>
              </a:rPr>
              <a:t>How will we judge whether or not this system is a good system</a:t>
            </a:r>
            <a:r>
              <a:rPr lang="en-US" sz="2400" b="1" i="1" dirty="0" smtClean="0">
                <a:solidFill>
                  <a:srgbClr val="FFFF00"/>
                </a:solidFill>
              </a:rPr>
              <a:t>?</a:t>
            </a:r>
          </a:p>
          <a:p>
            <a:pPr marL="342900" indent="-342900">
              <a:buFont typeface="Arial" panose="020B0604020202020204" pitchFamily="34" charset="0"/>
              <a:buChar char="•"/>
            </a:pPr>
            <a:endParaRPr lang="en-US" sz="2400" b="1" i="1" dirty="0">
              <a:solidFill>
                <a:srgbClr val="FFFF00"/>
              </a:solidFill>
            </a:endParaRPr>
          </a:p>
          <a:p>
            <a:r>
              <a:rPr lang="en-US" sz="2400" dirty="0" smtClean="0"/>
              <a:t>As we will see, there usually is some iteration involved!</a:t>
            </a:r>
            <a:endParaRPr lang="en-US" sz="2400" dirty="0"/>
          </a:p>
        </p:txBody>
      </p:sp>
      <p:sp>
        <p:nvSpPr>
          <p:cNvPr id="3" name="Slide Number Placeholder 2"/>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39381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endParaRPr lang="en-US" dirty="0"/>
          </a:p>
        </p:txBody>
      </p:sp>
      <p:sp>
        <p:nvSpPr>
          <p:cNvPr id="3" name="Content Placeholder 2"/>
          <p:cNvSpPr>
            <a:spLocks noGrp="1"/>
          </p:cNvSpPr>
          <p:nvPr>
            <p:ph idx="1"/>
          </p:nvPr>
        </p:nvSpPr>
        <p:spPr/>
        <p:txBody>
          <a:bodyPr/>
          <a:lstStyle/>
          <a:p>
            <a:r>
              <a:rPr lang="en-US" dirty="0" smtClean="0"/>
              <a:t>Deciding how to deal with the data is a design decision!</a:t>
            </a:r>
          </a:p>
          <a:p>
            <a:r>
              <a:rPr lang="en-US" dirty="0" smtClean="0"/>
              <a:t>Specifying SKU and Order families, functions, architecture, and selecting technologies are design decisions</a:t>
            </a:r>
          </a:p>
          <a:p>
            <a:r>
              <a:rPr lang="en-US" dirty="0" smtClean="0"/>
              <a:t>Sizing and configuring is a design decision, but it often can be done algorithmically—optimizing some performance attribute</a:t>
            </a:r>
          </a:p>
          <a:p>
            <a:r>
              <a:rPr lang="en-US" dirty="0" smtClean="0"/>
              <a:t>SKUs are inventory as long as they are in the </a:t>
            </a:r>
            <a:r>
              <a:rPr lang="en-US" dirty="0" err="1" smtClean="0"/>
              <a:t>InBound</a:t>
            </a:r>
            <a:r>
              <a:rPr lang="en-US" dirty="0" smtClean="0"/>
              <a:t> Function</a:t>
            </a:r>
          </a:p>
          <a:p>
            <a:r>
              <a:rPr lang="en-US" dirty="0" smtClean="0"/>
              <a:t>SKUs in Order Assembly are order parts</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60</a:t>
            </a:fld>
            <a:endParaRPr lang="en-US"/>
          </a:p>
        </p:txBody>
      </p:sp>
    </p:spTree>
    <p:extLst>
      <p:ext uri="{BB962C8B-B14F-4D97-AF65-F5344CB8AC3E}">
        <p14:creationId xmlns:p14="http://schemas.microsoft.com/office/powerpoint/2010/main" val="8166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6212" y="1295400"/>
            <a:ext cx="8915400" cy="3231654"/>
          </a:xfrm>
          <a:prstGeom prst="rect">
            <a:avLst/>
          </a:prstGeom>
          <a:noFill/>
        </p:spPr>
        <p:txBody>
          <a:bodyPr wrap="square" rtlCol="0">
            <a:spAutoFit/>
          </a:bodyPr>
          <a:lstStyle/>
          <a:p>
            <a:pPr algn="ctr"/>
            <a:r>
              <a:rPr lang="en-US" sz="3200" dirty="0" smtClean="0"/>
              <a:t>CICMHE design competition cases are a great way to teach design principles, and students generally are much more engaged with design cases than with traditional lecture.</a:t>
            </a:r>
          </a:p>
          <a:p>
            <a:pPr algn="ctr"/>
            <a:endParaRPr lang="en-US" sz="3200" dirty="0"/>
          </a:p>
          <a:p>
            <a:pPr algn="ctr"/>
            <a:r>
              <a:rPr lang="en-US" sz="4400" i="1" dirty="0" smtClean="0">
                <a:solidFill>
                  <a:srgbClr val="FFFF00"/>
                </a:solidFill>
              </a:rPr>
              <a:t>Just do it!</a:t>
            </a:r>
            <a:endParaRPr lang="en-US" sz="4400" i="1" dirty="0">
              <a:solidFill>
                <a:srgbClr val="FFFF00"/>
              </a:solidFill>
            </a:endParaRPr>
          </a:p>
        </p:txBody>
      </p:sp>
      <p:sp>
        <p:nvSpPr>
          <p:cNvPr id="2" name="Slide Number Placeholder 1"/>
          <p:cNvSpPr>
            <a:spLocks noGrp="1"/>
          </p:cNvSpPr>
          <p:nvPr>
            <p:ph type="sldNum" sz="quarter" idx="12"/>
          </p:nvPr>
        </p:nvSpPr>
        <p:spPr/>
        <p:txBody>
          <a:bodyPr/>
          <a:lstStyle/>
          <a:p>
            <a:fld id="{2A013F82-EE5E-44EE-A61D-E31C6657F26F}" type="slidenum">
              <a:rPr lang="en-US" smtClean="0"/>
              <a:t>61</a:t>
            </a:fld>
            <a:endParaRPr lang="en-US"/>
          </a:p>
        </p:txBody>
      </p:sp>
    </p:spTree>
    <p:extLst>
      <p:ext uri="{BB962C8B-B14F-4D97-AF65-F5344CB8AC3E}">
        <p14:creationId xmlns:p14="http://schemas.microsoft.com/office/powerpoint/2010/main" val="425381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212" y="1295400"/>
            <a:ext cx="8915400" cy="2739211"/>
          </a:xfrm>
          <a:prstGeom prst="rect">
            <a:avLst/>
          </a:prstGeom>
          <a:noFill/>
        </p:spPr>
        <p:txBody>
          <a:bodyPr wrap="square" rtlCol="0">
            <a:spAutoFit/>
          </a:bodyPr>
          <a:lstStyle/>
          <a:p>
            <a:pPr algn="ctr"/>
            <a:r>
              <a:rPr lang="en-US" sz="3200" dirty="0" smtClean="0"/>
              <a:t>To the MHTI 2017 participants, to David Porter, to CICMHE, and to the many colleagues who have influenced my thinking about design, </a:t>
            </a:r>
          </a:p>
          <a:p>
            <a:pPr algn="ctr"/>
            <a:endParaRPr lang="en-US" sz="3200" dirty="0"/>
          </a:p>
          <a:p>
            <a:pPr algn="ctr"/>
            <a:r>
              <a:rPr lang="en-US" sz="4400" i="1" dirty="0" smtClean="0">
                <a:solidFill>
                  <a:srgbClr val="FFFF00"/>
                </a:solidFill>
              </a:rPr>
              <a:t>Thank you!</a:t>
            </a:r>
            <a:endParaRPr lang="en-US" sz="4400" i="1" dirty="0">
              <a:solidFill>
                <a:srgbClr val="FFFF00"/>
              </a:solidFill>
            </a:endParaRPr>
          </a:p>
        </p:txBody>
      </p:sp>
      <p:sp>
        <p:nvSpPr>
          <p:cNvPr id="3" name="Slide Number Placeholder 2"/>
          <p:cNvSpPr>
            <a:spLocks noGrp="1"/>
          </p:cNvSpPr>
          <p:nvPr>
            <p:ph type="sldNum" sz="quarter" idx="12"/>
          </p:nvPr>
        </p:nvSpPr>
        <p:spPr/>
        <p:txBody>
          <a:bodyPr/>
          <a:lstStyle/>
          <a:p>
            <a:fld id="{2A013F82-EE5E-44EE-A61D-E31C6657F26F}" type="slidenum">
              <a:rPr lang="en-US" smtClean="0"/>
              <a:t>62</a:t>
            </a:fld>
            <a:endParaRPr lang="en-US"/>
          </a:p>
        </p:txBody>
      </p:sp>
    </p:spTree>
    <p:extLst>
      <p:ext uri="{BB962C8B-B14F-4D97-AF65-F5344CB8AC3E}">
        <p14:creationId xmlns:p14="http://schemas.microsoft.com/office/powerpoint/2010/main" val="211151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options…these are picker-to-goods</a:t>
            </a:r>
            <a:endParaRPr lang="en-US" dirty="0"/>
          </a:p>
        </p:txBody>
      </p:sp>
      <p:pic>
        <p:nvPicPr>
          <p:cNvPr id="1026" name="Picture 2" descr="http://www.scdigest.com/images/newsletter/05-09-01-3_clip_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2730"/>
            <a:ext cx="652229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digest.com/images/newsletter/05-09-01-3_clip_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982" y="3656330"/>
            <a:ext cx="5625843" cy="31254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43246"/>
            <a:ext cx="6245225" cy="338554"/>
          </a:xfrm>
          <a:prstGeom prst="rect">
            <a:avLst/>
          </a:prstGeom>
        </p:spPr>
        <p:txBody>
          <a:bodyPr wrap="square">
            <a:spAutoFit/>
          </a:bodyPr>
          <a:lstStyle/>
          <a:p>
            <a:r>
              <a:rPr lang="en-US" sz="1600" dirty="0"/>
              <a:t>http://www.scdigest.com/assets/newsviews/05-09-01-3.cfm?cid=220</a:t>
            </a:r>
          </a:p>
        </p:txBody>
      </p:sp>
      <p:sp>
        <p:nvSpPr>
          <p:cNvPr id="4" name="TextBox 3"/>
          <p:cNvSpPr txBox="1"/>
          <p:nvPr/>
        </p:nvSpPr>
        <p:spPr>
          <a:xfrm>
            <a:off x="7694612" y="1548856"/>
            <a:ext cx="3352800" cy="646331"/>
          </a:xfrm>
          <a:prstGeom prst="rect">
            <a:avLst/>
          </a:prstGeom>
          <a:noFill/>
        </p:spPr>
        <p:txBody>
          <a:bodyPr wrap="square" rtlCol="0">
            <a:spAutoFit/>
          </a:bodyPr>
          <a:lstStyle/>
          <a:p>
            <a:r>
              <a:rPr lang="en-US" dirty="0" smtClean="0"/>
              <a:t>Assumes picker following route through storage system.</a:t>
            </a:r>
            <a:endParaRPr lang="en-US" dirty="0"/>
          </a:p>
        </p:txBody>
      </p:sp>
      <p:sp>
        <p:nvSpPr>
          <p:cNvPr id="7" name="TextBox 6"/>
          <p:cNvSpPr txBox="1"/>
          <p:nvPr/>
        </p:nvSpPr>
        <p:spPr>
          <a:xfrm>
            <a:off x="2208212" y="4608929"/>
            <a:ext cx="3352800" cy="646331"/>
          </a:xfrm>
          <a:prstGeom prst="rect">
            <a:avLst/>
          </a:prstGeom>
          <a:noFill/>
        </p:spPr>
        <p:txBody>
          <a:bodyPr wrap="square" rtlCol="0">
            <a:spAutoFit/>
          </a:bodyPr>
          <a:lstStyle/>
          <a:p>
            <a:r>
              <a:rPr lang="en-US" dirty="0" smtClean="0"/>
              <a:t>Alternative ways to organize the picking operations.</a:t>
            </a:r>
            <a:endParaRPr lang="en-US" dirty="0"/>
          </a:p>
        </p:txBody>
      </p:sp>
      <p:sp>
        <p:nvSpPr>
          <p:cNvPr id="5" name="Right Arrow 4"/>
          <p:cNvSpPr/>
          <p:nvPr/>
        </p:nvSpPr>
        <p:spPr>
          <a:xfrm flipH="1">
            <a:off x="6856412" y="16002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535869" y="4608929"/>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63</a:t>
            </a:fld>
            <a:endParaRPr lang="en-US"/>
          </a:p>
        </p:txBody>
      </p:sp>
    </p:spTree>
    <p:extLst>
      <p:ext uri="{BB962C8B-B14F-4D97-AF65-F5344CB8AC3E}">
        <p14:creationId xmlns:p14="http://schemas.microsoft.com/office/powerpoint/2010/main" val="41160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 are many systems that bring goods to the picker</a:t>
            </a:r>
            <a:endParaRPr lang="en-US" dirty="0"/>
          </a:p>
        </p:txBody>
      </p:sp>
      <p:pic>
        <p:nvPicPr>
          <p:cNvPr id="3" name="Picture 2"/>
          <p:cNvPicPr>
            <a:picLocks noChangeAspect="1"/>
          </p:cNvPicPr>
          <p:nvPr/>
        </p:nvPicPr>
        <p:blipFill>
          <a:blip r:embed="rId3"/>
          <a:stretch>
            <a:fillRect/>
          </a:stretch>
        </p:blipFill>
        <p:spPr>
          <a:xfrm>
            <a:off x="379412" y="1752600"/>
            <a:ext cx="2857500" cy="2095500"/>
          </a:xfrm>
          <a:prstGeom prst="rect">
            <a:avLst/>
          </a:prstGeom>
        </p:spPr>
      </p:pic>
      <p:pic>
        <p:nvPicPr>
          <p:cNvPr id="4" name="Picture 3"/>
          <p:cNvPicPr>
            <a:picLocks noChangeAspect="1"/>
          </p:cNvPicPr>
          <p:nvPr/>
        </p:nvPicPr>
        <p:blipFill>
          <a:blip r:embed="rId4"/>
          <a:stretch>
            <a:fillRect/>
          </a:stretch>
        </p:blipFill>
        <p:spPr>
          <a:xfrm>
            <a:off x="3579812" y="2800350"/>
            <a:ext cx="2857500" cy="2295525"/>
          </a:xfrm>
          <a:prstGeom prst="rect">
            <a:avLst/>
          </a:prstGeom>
        </p:spPr>
      </p:pic>
      <p:pic>
        <p:nvPicPr>
          <p:cNvPr id="5" name="Picture 4"/>
          <p:cNvPicPr>
            <a:picLocks noChangeAspect="1"/>
          </p:cNvPicPr>
          <p:nvPr/>
        </p:nvPicPr>
        <p:blipFill>
          <a:blip r:embed="rId5"/>
          <a:stretch>
            <a:fillRect/>
          </a:stretch>
        </p:blipFill>
        <p:spPr>
          <a:xfrm>
            <a:off x="6780212" y="3429000"/>
            <a:ext cx="2857500" cy="2847975"/>
          </a:xfrm>
          <a:prstGeom prst="rect">
            <a:avLst/>
          </a:prstGeom>
        </p:spPr>
      </p:pic>
      <p:sp>
        <p:nvSpPr>
          <p:cNvPr id="6" name="Rectangle 5"/>
          <p:cNvSpPr/>
          <p:nvPr/>
        </p:nvSpPr>
        <p:spPr>
          <a:xfrm>
            <a:off x="135171" y="6486491"/>
            <a:ext cx="4887043" cy="369332"/>
          </a:xfrm>
          <a:prstGeom prst="rect">
            <a:avLst/>
          </a:prstGeom>
        </p:spPr>
        <p:txBody>
          <a:bodyPr wrap="none">
            <a:spAutoFit/>
          </a:bodyPr>
          <a:lstStyle/>
          <a:p>
            <a:r>
              <a:rPr lang="en-US" dirty="0"/>
              <a:t>http://kuecker.com/automated_picking_solutions</a:t>
            </a:r>
          </a:p>
        </p:txBody>
      </p:sp>
      <p:sp>
        <p:nvSpPr>
          <p:cNvPr id="7" name="Slide Number Placeholder 6"/>
          <p:cNvSpPr>
            <a:spLocks noGrp="1"/>
          </p:cNvSpPr>
          <p:nvPr>
            <p:ph type="sldNum" sz="quarter" idx="12"/>
          </p:nvPr>
        </p:nvSpPr>
        <p:spPr/>
        <p:txBody>
          <a:bodyPr/>
          <a:lstStyle/>
          <a:p>
            <a:fld id="{2A013F82-EE5E-44EE-A61D-E31C6657F26F}" type="slidenum">
              <a:rPr lang="en-US" smtClean="0"/>
              <a:t>64</a:t>
            </a:fld>
            <a:endParaRPr lang="en-US"/>
          </a:p>
        </p:txBody>
      </p:sp>
    </p:spTree>
    <p:extLst>
      <p:ext uri="{BB962C8B-B14F-4D97-AF65-F5344CB8AC3E}">
        <p14:creationId xmlns:p14="http://schemas.microsoft.com/office/powerpoint/2010/main" val="20177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fully automated case picking</a:t>
            </a:r>
            <a:endParaRPr lang="en-US" dirty="0"/>
          </a:p>
        </p:txBody>
      </p:sp>
      <p:pic>
        <p:nvPicPr>
          <p:cNvPr id="3" name="Picture 2"/>
          <p:cNvPicPr>
            <a:picLocks noChangeAspect="1"/>
          </p:cNvPicPr>
          <p:nvPr/>
        </p:nvPicPr>
        <p:blipFill>
          <a:blip r:embed="rId3"/>
          <a:stretch>
            <a:fillRect/>
          </a:stretch>
        </p:blipFill>
        <p:spPr>
          <a:xfrm>
            <a:off x="303212" y="2438400"/>
            <a:ext cx="6061184" cy="3253691"/>
          </a:xfrm>
          <a:prstGeom prst="rect">
            <a:avLst/>
          </a:prstGeom>
        </p:spPr>
      </p:pic>
      <p:pic>
        <p:nvPicPr>
          <p:cNvPr id="4" name="Picture 3"/>
          <p:cNvPicPr>
            <a:picLocks noChangeAspect="1"/>
          </p:cNvPicPr>
          <p:nvPr/>
        </p:nvPicPr>
        <p:blipFill>
          <a:blip r:embed="rId4"/>
          <a:stretch>
            <a:fillRect/>
          </a:stretch>
        </p:blipFill>
        <p:spPr>
          <a:xfrm>
            <a:off x="5979384" y="2438400"/>
            <a:ext cx="5875619" cy="4171950"/>
          </a:xfrm>
          <a:prstGeom prst="rect">
            <a:avLst/>
          </a:prstGeom>
        </p:spPr>
      </p:pic>
      <p:sp>
        <p:nvSpPr>
          <p:cNvPr id="5" name="Slide Number Placeholder 4"/>
          <p:cNvSpPr>
            <a:spLocks noGrp="1"/>
          </p:cNvSpPr>
          <p:nvPr>
            <p:ph type="sldNum" sz="quarter" idx="12"/>
          </p:nvPr>
        </p:nvSpPr>
        <p:spPr/>
        <p:txBody>
          <a:bodyPr/>
          <a:lstStyle/>
          <a:p>
            <a:fld id="{2A013F82-EE5E-44EE-A61D-E31C6657F26F}" type="slidenum">
              <a:rPr lang="en-US" smtClean="0"/>
              <a:t>65</a:t>
            </a:fld>
            <a:endParaRPr lang="en-US"/>
          </a:p>
        </p:txBody>
      </p:sp>
    </p:spTree>
    <p:extLst>
      <p:ext uri="{BB962C8B-B14F-4D97-AF65-F5344CB8AC3E}">
        <p14:creationId xmlns:p14="http://schemas.microsoft.com/office/powerpoint/2010/main" val="32375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313" y="1905000"/>
            <a:ext cx="7696200" cy="1938992"/>
          </a:xfrm>
          <a:prstGeom prst="rect">
            <a:avLst/>
          </a:prstGeom>
          <a:noFill/>
        </p:spPr>
        <p:txBody>
          <a:bodyPr wrap="square" rtlCol="0">
            <a:spAutoFit/>
          </a:bodyPr>
          <a:lstStyle/>
          <a:p>
            <a:pPr algn="ctr"/>
            <a:r>
              <a:rPr lang="en-US" sz="4000" dirty="0" smtClean="0"/>
              <a:t>Theme for today:  How can we help students learn to answer these questions?</a:t>
            </a:r>
            <a:endParaRPr lang="en-US" sz="4000" dirty="0"/>
          </a:p>
        </p:txBody>
      </p:sp>
      <p:sp>
        <p:nvSpPr>
          <p:cNvPr id="3" name="Slide Number Placeholder 2"/>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20012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“axioms”:</a:t>
            </a:r>
            <a:endParaRPr lang="en-US" dirty="0"/>
          </a:p>
        </p:txBody>
      </p:sp>
      <p:sp>
        <p:nvSpPr>
          <p:cNvPr id="3" name="Content Placeholder 2"/>
          <p:cNvSpPr>
            <a:spLocks noGrp="1"/>
          </p:cNvSpPr>
          <p:nvPr>
            <p:ph idx="1"/>
          </p:nvPr>
        </p:nvSpPr>
        <p:spPr/>
        <p:txBody>
          <a:bodyPr/>
          <a:lstStyle/>
          <a:p>
            <a:r>
              <a:rPr lang="en-US" dirty="0" smtClean="0"/>
              <a:t>What you can learn depends a lot on what you already know</a:t>
            </a:r>
          </a:p>
          <a:p>
            <a:r>
              <a:rPr lang="en-US" dirty="0" smtClean="0"/>
              <a:t>For these questions, there may be lots of answers, both good and bad</a:t>
            </a:r>
          </a:p>
          <a:p>
            <a:r>
              <a:rPr lang="en-US" dirty="0" smtClean="0"/>
              <a:t>Answering these questions well and quickly requires knowledge, experience, methods and tools</a:t>
            </a:r>
          </a:p>
          <a:p>
            <a:r>
              <a:rPr lang="en-US" dirty="0" smtClean="0"/>
              <a:t>Discernment is not learned passively</a:t>
            </a:r>
          </a:p>
          <a:p>
            <a:r>
              <a:rPr lang="en-US" dirty="0" smtClean="0"/>
              <a:t>The novice system designer needs a process to follow</a:t>
            </a:r>
          </a:p>
          <a:p>
            <a:r>
              <a:rPr lang="en-US" dirty="0" smtClean="0"/>
              <a:t>The expert system designer may use a different process</a:t>
            </a:r>
          </a:p>
          <a:p>
            <a:r>
              <a:rPr lang="en-US" dirty="0" smtClean="0"/>
              <a:t>This is an “interactive” session!</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30682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Process (a “methodology”)</a:t>
            </a:r>
            <a:endParaRPr lang="en-US" dirty="0"/>
          </a:p>
        </p:txBody>
      </p:sp>
      <p:sp>
        <p:nvSpPr>
          <p:cNvPr id="3" name="Content Placeholder 2"/>
          <p:cNvSpPr>
            <a:spLocks noGrp="1"/>
          </p:cNvSpPr>
          <p:nvPr>
            <p:ph idx="1"/>
          </p:nvPr>
        </p:nvSpPr>
        <p:spPr>
          <a:xfrm>
            <a:off x="1522413" y="1904999"/>
            <a:ext cx="5333999" cy="3276601"/>
          </a:xfrm>
        </p:spPr>
        <p:txBody>
          <a:bodyPr>
            <a:normAutofit fontScale="92500" lnSpcReduction="20000"/>
          </a:bodyPr>
          <a:lstStyle/>
          <a:p>
            <a:r>
              <a:rPr lang="en-US" dirty="0" smtClean="0"/>
              <a:t>Context identified</a:t>
            </a:r>
          </a:p>
          <a:p>
            <a:r>
              <a:rPr lang="en-US" dirty="0" smtClean="0"/>
              <a:t>Flows identified</a:t>
            </a:r>
          </a:p>
          <a:p>
            <a:r>
              <a:rPr lang="en-US" dirty="0" smtClean="0"/>
              <a:t>Functions identified</a:t>
            </a:r>
          </a:p>
          <a:p>
            <a:r>
              <a:rPr lang="en-US" dirty="0" smtClean="0"/>
              <a:t>Architecture specified</a:t>
            </a:r>
          </a:p>
          <a:p>
            <a:r>
              <a:rPr lang="en-US" dirty="0" smtClean="0"/>
              <a:t>Technology selected, sized, configured</a:t>
            </a:r>
          </a:p>
          <a:p>
            <a:r>
              <a:rPr lang="en-US" dirty="0" smtClean="0"/>
              <a:t>Solution evaluated</a:t>
            </a:r>
          </a:p>
          <a:p>
            <a:r>
              <a:rPr lang="en-US" dirty="0" smtClean="0"/>
              <a:t>Iteration</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9</a:t>
            </a:fld>
            <a:endParaRPr lang="en-US"/>
          </a:p>
        </p:txBody>
      </p:sp>
    </p:spTree>
    <p:extLst>
      <p:ext uri="{BB962C8B-B14F-4D97-AF65-F5344CB8AC3E}">
        <p14:creationId xmlns:p14="http://schemas.microsoft.com/office/powerpoint/2010/main" val="213228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3597</Words>
  <Application>Microsoft Office PowerPoint</Application>
  <PresentationFormat>Custom</PresentationFormat>
  <Paragraphs>631</Paragraphs>
  <Slides>65</Slides>
  <Notes>65</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Corbel</vt:lpstr>
      <vt:lpstr>Digital Blue Tunnel 16x9</vt:lpstr>
      <vt:lpstr>Teaching System Design to Undergrads</vt:lpstr>
      <vt:lpstr>Your turn</vt:lpstr>
      <vt:lpstr>How can we teach “applied” courses if we’ve never been in practice?</vt:lpstr>
      <vt:lpstr>System Design Problem Example</vt:lpstr>
      <vt:lpstr>Fast Foods Now</vt:lpstr>
      <vt:lpstr>PowerPoint Presentation</vt:lpstr>
      <vt:lpstr>PowerPoint Presentation</vt:lpstr>
      <vt:lpstr>Some “axioms”:</vt:lpstr>
      <vt:lpstr>Decision Process (a “methodology”)</vt:lpstr>
      <vt:lpstr>Value-Driven Framework for System Design</vt:lpstr>
      <vt:lpstr>System Design Process</vt:lpstr>
      <vt:lpstr>Context</vt:lpstr>
      <vt:lpstr>As-Is Scenario</vt:lpstr>
      <vt:lpstr>In Scope</vt:lpstr>
      <vt:lpstr>Out of Scope</vt:lpstr>
      <vt:lpstr>As seen by students with no experience, thus no starting point for understanding</vt:lpstr>
      <vt:lpstr>How Can We Help Them?</vt:lpstr>
      <vt:lpstr>System Semantics (1)</vt:lpstr>
      <vt:lpstr>System Semantics (2)</vt:lpstr>
      <vt:lpstr>System Semantics (3)</vt:lpstr>
      <vt:lpstr>To-Be Scenario</vt:lpstr>
      <vt:lpstr>How might we identify the “best” warehouse design for FFN?</vt:lpstr>
      <vt:lpstr>What System Functions Are Essential for Creating Value?</vt:lpstr>
      <vt:lpstr>Every SKU in the FFN warehouse flow sees the following processes</vt:lpstr>
      <vt:lpstr>We can generalize this specific flow to describe the generic warehouse functions</vt:lpstr>
      <vt:lpstr>For FFN</vt:lpstr>
      <vt:lpstr>Observations</vt:lpstr>
      <vt:lpstr>Elaborating the Inbound Function</vt:lpstr>
      <vt:lpstr>Requirements for movement and storage are dictated by inbound flows</vt:lpstr>
      <vt:lpstr>Similarities</vt:lpstr>
      <vt:lpstr>SKU Profiling Analysis</vt:lpstr>
      <vt:lpstr>Reality Check</vt:lpstr>
      <vt:lpstr>Data “Issues”</vt:lpstr>
      <vt:lpstr>Input Families</vt:lpstr>
      <vt:lpstr>Elaborating the Inbound Function</vt:lpstr>
      <vt:lpstr>What we need to specify for each function</vt:lpstr>
      <vt:lpstr>Data Limitations</vt:lpstr>
      <vt:lpstr>Elaborating the Outbound Function</vt:lpstr>
      <vt:lpstr>What we need to specify for each function</vt:lpstr>
      <vt:lpstr>Data Limitations</vt:lpstr>
      <vt:lpstr>Some Really Important Observations</vt:lpstr>
      <vt:lpstr>Elaborating the Order Assembly Function (this is where all the magic occurs!)</vt:lpstr>
      <vt:lpstr>What can we infer from the data?</vt:lpstr>
      <vt:lpstr>FFN Order Assembly Data</vt:lpstr>
      <vt:lpstr>“Process Check” </vt:lpstr>
      <vt:lpstr>Architecture</vt:lpstr>
      <vt:lpstr>How do you make these “architectural” decisions?</vt:lpstr>
      <vt:lpstr>Inbound Functional Architecture</vt:lpstr>
      <vt:lpstr>Outbound Functional Architecture</vt:lpstr>
      <vt:lpstr>Order Assembly Functional Architecture</vt:lpstr>
      <vt:lpstr>Selecting Technologies</vt:lpstr>
      <vt:lpstr>So, how does the designer choose?</vt:lpstr>
      <vt:lpstr>Suppose the technology selections are:</vt:lpstr>
      <vt:lpstr>Each subsystem has to be sized and configured</vt:lpstr>
      <vt:lpstr>Each subsystem has to be sized and configured</vt:lpstr>
      <vt:lpstr>PowerPoint Presentation</vt:lpstr>
      <vt:lpstr>System Evaluation</vt:lpstr>
      <vt:lpstr>Iteration in System Design</vt:lpstr>
      <vt:lpstr>Analysis to Support Design Decision Making</vt:lpstr>
      <vt:lpstr>Principles </vt:lpstr>
      <vt:lpstr>PowerPoint Presentation</vt:lpstr>
      <vt:lpstr>PowerPoint Presentation</vt:lpstr>
      <vt:lpstr>There are many options…these are picker-to-goods</vt:lpstr>
      <vt:lpstr>But there are many systems that bring goods to the picker</vt:lpstr>
      <vt:lpstr>Even fully automated case picking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2014-09-06T13:21:01Z</dcterms:created>
  <dcterms:modified xsi:type="dcterms:W3CDTF">2017-07-25T18:44:08Z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